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64"/>
  </p:notesMasterIdLst>
  <p:handoutMasterIdLst>
    <p:handoutMasterId r:id="rId65"/>
  </p:handoutMasterIdLst>
  <p:sldIdLst>
    <p:sldId id="524" r:id="rId2"/>
    <p:sldId id="343" r:id="rId3"/>
    <p:sldId id="462" r:id="rId4"/>
    <p:sldId id="463" r:id="rId5"/>
    <p:sldId id="438" r:id="rId6"/>
    <p:sldId id="439" r:id="rId7"/>
    <p:sldId id="408" r:id="rId8"/>
    <p:sldId id="410" r:id="rId9"/>
    <p:sldId id="412" r:id="rId10"/>
    <p:sldId id="527" r:id="rId11"/>
    <p:sldId id="528" r:id="rId12"/>
    <p:sldId id="413" r:id="rId13"/>
    <p:sldId id="414" r:id="rId14"/>
    <p:sldId id="530" r:id="rId15"/>
    <p:sldId id="529" r:id="rId16"/>
    <p:sldId id="415" r:id="rId17"/>
    <p:sldId id="416" r:id="rId18"/>
    <p:sldId id="531" r:id="rId19"/>
    <p:sldId id="417" r:id="rId20"/>
    <p:sldId id="418" r:id="rId21"/>
    <p:sldId id="532" r:id="rId22"/>
    <p:sldId id="440" r:id="rId23"/>
    <p:sldId id="420" r:id="rId24"/>
    <p:sldId id="533" r:id="rId25"/>
    <p:sldId id="441" r:id="rId26"/>
    <p:sldId id="534" r:id="rId27"/>
    <p:sldId id="442" r:id="rId28"/>
    <p:sldId id="535" r:id="rId29"/>
    <p:sldId id="443" r:id="rId30"/>
    <p:sldId id="536" r:id="rId31"/>
    <p:sldId id="424" r:id="rId32"/>
    <p:sldId id="537" r:id="rId33"/>
    <p:sldId id="538" r:id="rId34"/>
    <p:sldId id="425" r:id="rId35"/>
    <p:sldId id="539" r:id="rId36"/>
    <p:sldId id="426" r:id="rId37"/>
    <p:sldId id="427" r:id="rId38"/>
    <p:sldId id="540" r:id="rId39"/>
    <p:sldId id="428" r:id="rId40"/>
    <p:sldId id="429" r:id="rId41"/>
    <p:sldId id="547" r:id="rId42"/>
    <p:sldId id="548" r:id="rId43"/>
    <p:sldId id="549" r:id="rId44"/>
    <p:sldId id="550" r:id="rId45"/>
    <p:sldId id="551" r:id="rId46"/>
    <p:sldId id="430" r:id="rId47"/>
    <p:sldId id="541" r:id="rId48"/>
    <p:sldId id="431" r:id="rId49"/>
    <p:sldId id="542" r:id="rId50"/>
    <p:sldId id="543" r:id="rId51"/>
    <p:sldId id="432" r:id="rId52"/>
    <p:sldId id="433" r:id="rId53"/>
    <p:sldId id="554" r:id="rId54"/>
    <p:sldId id="553" r:id="rId55"/>
    <p:sldId id="552" r:id="rId56"/>
    <p:sldId id="434" r:id="rId57"/>
    <p:sldId id="435" r:id="rId58"/>
    <p:sldId id="436" r:id="rId59"/>
    <p:sldId id="409" r:id="rId60"/>
    <p:sldId id="444" r:id="rId61"/>
    <p:sldId id="386" r:id="rId62"/>
    <p:sldId id="385" r:id="rId63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3344"/>
    <a:srgbClr val="A55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27" autoAdjust="0"/>
    <p:restoredTop sz="66256" autoAdjust="0"/>
  </p:normalViewPr>
  <p:slideViewPr>
    <p:cSldViewPr>
      <p:cViewPr varScale="1">
        <p:scale>
          <a:sx n="57" d="100"/>
          <a:sy n="57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88E21-7927-40D8-BFC2-1381E99F45A9}" type="datetimeFigureOut">
              <a:rPr lang="fr-FR" smtClean="0"/>
              <a:t>25/08/2015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311C-2D3A-416E-B7CB-09A918483E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547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A545B-0BF3-42CB-BD4E-3C32F809EA41}" type="datetimeFigureOut">
              <a:rPr lang="fr-FR" smtClean="0"/>
              <a:t>25/08/2015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69072-4E2F-4B3C-9E14-56DEE581C9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22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900" kern="9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69072-4E2F-4B3C-9E14-56DEE581C9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49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r-FR" sz="1200" b="1" kern="900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Bienvenue. </a:t>
            </a:r>
            <a:endParaRPr lang="fr-FR" sz="1200" kern="900" dirty="0" smtClean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kern="900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kern="900" dirty="0" smtClean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kern="900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Merci d’avoir pris sur votre temps pour venir ici aujourd’hui.</a:t>
            </a:r>
            <a:endParaRPr lang="fr-FR" sz="1200" kern="900" dirty="0" smtClean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kern="900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000" kern="900" dirty="0" smtClean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kern="900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cette brève présentation, nous allons parcourir trois thèmes :</a:t>
            </a:r>
            <a:endParaRPr lang="fr-FR" sz="1200" kern="900" dirty="0" smtClean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69072-4E2F-4B3C-9E14-56DEE581C99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32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69072-4E2F-4B3C-9E14-56DEE581C99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7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69072-4E2F-4B3C-9E14-56DEE581C99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11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69072-4E2F-4B3C-9E14-56DEE581C99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9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69072-4E2F-4B3C-9E14-56DEE581C99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90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69072-4E2F-4B3C-9E14-56DEE581C99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467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"/>
            </a:pPr>
            <a:r>
              <a:rPr lang="fr-FR" sz="1200" kern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 par HSA-UWC, New York, USA, pour la version originale en anglais </a:t>
            </a:r>
            <a:br>
              <a:rPr lang="fr-FR" sz="1200" kern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200" kern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publiée sous le titre</a:t>
            </a:r>
            <a:r>
              <a:rPr lang="fr-FR" sz="1200" kern="900" baseline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kern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SNAPSHOT: An Introduction to the </a:t>
            </a:r>
            <a:r>
              <a:rPr lang="en-US" sz="1200" i="1" kern="9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Unificationist</a:t>
            </a:r>
            <a:r>
              <a:rPr lang="en-US" sz="1200" i="1" kern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Faith</a:t>
            </a:r>
            <a:r>
              <a:rPr lang="en-US" sz="1200" kern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200" kern="900" dirty="0" smtClean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1200" kern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kern="9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"/>
            </a:pPr>
            <a:r>
              <a:rPr lang="fr-FR" sz="1200" kern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par la Fédération française des familles pour la paix (FFFP)</a:t>
            </a:r>
          </a:p>
          <a:p>
            <a:pPr marL="228600" lvl="0">
              <a:lnSpc>
                <a:spcPct val="107000"/>
              </a:lnSpc>
              <a:spcAft>
                <a:spcPts val="0"/>
              </a:spcAft>
            </a:pPr>
            <a:r>
              <a:rPr lang="fr-FR" sz="1200" kern="900" baseline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1200" kern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 avenue des Champs-Élysées, 75008 Paris, France,</a:t>
            </a:r>
          </a:p>
          <a:p>
            <a:pPr marL="228600" lvl="0">
              <a:lnSpc>
                <a:spcPct val="107000"/>
              </a:lnSpc>
              <a:spcAft>
                <a:spcPts val="0"/>
              </a:spcAft>
            </a:pPr>
            <a:r>
              <a:rPr lang="fr-FR" sz="1200" kern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pour cette première adaptation en français traduite par Alan &amp; Brigitte Sillitoe</a:t>
            </a:r>
            <a:br>
              <a:rPr lang="fr-FR" sz="1200" kern="9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200" kern="900" baseline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avec l’aide de Michel Brédard, Jean-Paul Jager, Hanna Lotterie et Marie-Christine Odent.</a:t>
            </a:r>
            <a:endParaRPr lang="fr-FR" sz="1200" kern="9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aseline="0" dirty="0" smtClean="0"/>
          </a:p>
          <a:p>
            <a:r>
              <a:rPr lang="fr-FR" baseline="0" dirty="0" smtClean="0"/>
              <a:t>         Diapositives : Jean-François Moulinet avec l’aide de Charles Marion.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69072-4E2F-4B3C-9E14-56DEE581C99F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76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2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29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0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49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3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7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6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3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3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9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1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C898-3E1E-4C65-A443-0A4D518D0E1C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4CF37D-6C5E-4FB6-9B3E-33C982DA9C4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2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millespourlapaix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385419"/>
            <a:ext cx="7239000" cy="2262781"/>
          </a:xfrm>
        </p:spPr>
        <p:txBody>
          <a:bodyPr>
            <a:noAutofit/>
          </a:bodyPr>
          <a:lstStyle/>
          <a:p>
            <a:r>
              <a:rPr lang="fr-FR" sz="7000" dirty="0" smtClean="0">
                <a:solidFill>
                  <a:schemeClr val="tx1"/>
                </a:solidFill>
              </a:rPr>
              <a:t>Rejoignez-nous !</a:t>
            </a:r>
            <a:endParaRPr lang="fr-FR" sz="70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53000" y="4893517"/>
            <a:ext cx="3886200" cy="1126283"/>
          </a:xfrm>
        </p:spPr>
        <p:txBody>
          <a:bodyPr>
            <a:noAutofit/>
          </a:bodyPr>
          <a:lstStyle/>
          <a:p>
            <a:r>
              <a:rPr lang="fr-FR" sz="2800" b="1" dirty="0"/>
              <a:t>Invitation au </a:t>
            </a:r>
            <a:r>
              <a:rPr lang="fr-FR" sz="2800" b="1" dirty="0" smtClean="0"/>
              <a:t>voyage</a:t>
            </a:r>
          </a:p>
          <a:p>
            <a:r>
              <a:rPr lang="fr-FR" sz="2800" b="1" dirty="0" smtClean="0"/>
              <a:t>avec </a:t>
            </a:r>
            <a:r>
              <a:rPr lang="fr-FR" sz="2800" b="1" dirty="0"/>
              <a:t>le Mouvement</a:t>
            </a:r>
          </a:p>
          <a:p>
            <a:r>
              <a:rPr lang="fr-FR" sz="2800" b="1" dirty="0"/>
              <a:t>de l’Unification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66561"/>
            <a:ext cx="5280910" cy="29338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15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1. Le message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400" b="1" dirty="0" smtClean="0"/>
              <a:t>1. Le Principe de la création :</a:t>
            </a:r>
          </a:p>
          <a:p>
            <a:pPr lvl="0"/>
            <a:endParaRPr lang="fr-FR" sz="2400" b="1" dirty="0"/>
          </a:p>
          <a:p>
            <a:pPr lvl="0"/>
            <a:r>
              <a:rPr lang="fr-FR" sz="2400" b="1" dirty="0" smtClean="0"/>
              <a:t>Dieu </a:t>
            </a:r>
            <a:r>
              <a:rPr lang="fr-FR" sz="2400" b="1" dirty="0"/>
              <a:t>nous a créés avec un p</a:t>
            </a:r>
            <a:r>
              <a:rPr lang="fr-FR" sz="2400" b="1" u="sng" dirty="0"/>
              <a:t>lan </a:t>
            </a:r>
            <a:r>
              <a:rPr lang="fr-FR" sz="2400" b="1" dirty="0"/>
              <a:t>p</a:t>
            </a:r>
            <a:r>
              <a:rPr lang="fr-FR" sz="2400" b="1" u="sng" dirty="0"/>
              <a:t>arfait</a:t>
            </a:r>
            <a:r>
              <a:rPr lang="fr-FR" sz="2400" b="1" dirty="0" smtClean="0"/>
              <a:t>.</a:t>
            </a:r>
          </a:p>
          <a:p>
            <a:pPr marL="0" lvl="0" indent="0"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8969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1. Le message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400" b="1" dirty="0" smtClean="0"/>
              <a:t>1. Le Principe de la création :</a:t>
            </a:r>
          </a:p>
          <a:p>
            <a:pPr lvl="0"/>
            <a:endParaRPr lang="fr-FR" sz="2400" b="1" dirty="0"/>
          </a:p>
          <a:p>
            <a:pPr lvl="0"/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Dieu 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nous a créés avec un p</a:t>
            </a:r>
            <a:r>
              <a:rPr lang="fr-FR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 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arfait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endParaRPr lang="fr-FR" sz="2400" b="1" dirty="0"/>
          </a:p>
          <a:p>
            <a:pPr lvl="0"/>
            <a:r>
              <a:rPr lang="fr-FR" sz="2400" b="1" dirty="0"/>
              <a:t>Dieu nous </a:t>
            </a:r>
            <a:r>
              <a:rPr lang="fr-FR" sz="2400" b="1" u="sng" dirty="0"/>
              <a:t>aime</a:t>
            </a:r>
            <a:r>
              <a:rPr lang="fr-FR" sz="2400" b="1" dirty="0"/>
              <a:t> et nous a créés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pour </a:t>
            </a:r>
            <a:r>
              <a:rPr lang="fr-FR" sz="2400" b="1" dirty="0"/>
              <a:t>être </a:t>
            </a:r>
            <a:r>
              <a:rPr lang="fr-FR" sz="2400" b="1" u="sng" dirty="0" smtClean="0"/>
              <a:t>unis</a:t>
            </a:r>
            <a:r>
              <a:rPr lang="fr-FR" sz="2400" b="1" dirty="0" smtClean="0"/>
              <a:t> </a:t>
            </a:r>
            <a:r>
              <a:rPr lang="fr-FR" sz="2400" b="1" dirty="0"/>
              <a:t>avec Lui,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former une </a:t>
            </a:r>
            <a:r>
              <a:rPr lang="fr-FR" sz="2400" b="1" u="sng" dirty="0"/>
              <a:t>famille</a:t>
            </a:r>
            <a:r>
              <a:rPr lang="fr-FR" sz="2400" b="1" dirty="0"/>
              <a:t> aimante,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et </a:t>
            </a:r>
            <a:r>
              <a:rPr lang="fr-FR" sz="2400" b="1" dirty="0"/>
              <a:t>vivre dans un </a:t>
            </a:r>
            <a:r>
              <a:rPr lang="fr-FR" sz="2400" b="1" u="sng" dirty="0"/>
              <a:t>monde</a:t>
            </a:r>
            <a:r>
              <a:rPr lang="fr-FR" sz="2400" b="1" dirty="0"/>
              <a:t> </a:t>
            </a:r>
            <a:r>
              <a:rPr lang="fr-FR" sz="2400" b="1" dirty="0" smtClean="0"/>
              <a:t>de paix</a:t>
            </a:r>
            <a:r>
              <a:rPr lang="fr-F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40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fr-FR" dirty="0" smtClean="0"/>
              <a:t>. Le Principe de la création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08000"/>
            <a:ext cx="3895200" cy="49617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8200" y="3124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4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La chute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8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La chute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2400" b="1" dirty="0" smtClean="0"/>
              <a:t>À cause </a:t>
            </a:r>
            <a:r>
              <a:rPr lang="fr-FR" sz="2400" b="1" dirty="0"/>
              <a:t>d’elle</a:t>
            </a:r>
            <a:r>
              <a:rPr lang="fr-FR" sz="2400" b="1" dirty="0" smtClean="0"/>
              <a:t>,</a:t>
            </a:r>
            <a:br>
              <a:rPr lang="fr-FR" sz="2400" b="1" dirty="0" smtClean="0"/>
            </a:br>
            <a:r>
              <a:rPr lang="fr-FR" sz="2400" b="1" dirty="0" smtClean="0"/>
              <a:t>l’humanité </a:t>
            </a:r>
            <a:r>
              <a:rPr lang="fr-FR" sz="2400" b="1" u="sng" dirty="0"/>
              <a:t>n’a </a:t>
            </a:r>
            <a:r>
              <a:rPr lang="fr-FR" sz="2400" b="1" dirty="0"/>
              <a:t>p</a:t>
            </a:r>
            <a:r>
              <a:rPr lang="fr-FR" sz="2400" b="1" u="sng" dirty="0"/>
              <a:t>as </a:t>
            </a:r>
            <a:r>
              <a:rPr lang="fr-FR" sz="2400" b="1" dirty="0"/>
              <a:t>p</a:t>
            </a:r>
            <a:r>
              <a:rPr lang="fr-FR" sz="2400" b="1" u="sng" dirty="0"/>
              <a:t>u faire l’ex</a:t>
            </a:r>
            <a:r>
              <a:rPr lang="fr-FR" sz="2400" b="1" dirty="0"/>
              <a:t>p</a:t>
            </a:r>
            <a:r>
              <a:rPr lang="fr-FR" sz="2400" b="1" u="sng" dirty="0"/>
              <a:t>érience</a:t>
            </a:r>
            <a:r>
              <a:rPr lang="fr-FR" sz="2400" b="1" dirty="0"/>
              <a:t> du plan originel de Dieu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989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La chute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 cause 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d’elle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b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l’humanité </a:t>
            </a:r>
            <a:r>
              <a:rPr lang="fr-FR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n’a 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 faire l’ex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érience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du plan originel de Dieu.</a:t>
            </a:r>
          </a:p>
          <a:p>
            <a:pPr lvl="0"/>
            <a:r>
              <a:rPr lang="fr-FR" sz="2400" b="1" dirty="0" smtClean="0"/>
              <a:t>Les </a:t>
            </a:r>
            <a:r>
              <a:rPr lang="fr-FR" sz="2400" b="1" dirty="0"/>
              <a:t>premiers parents ont </a:t>
            </a:r>
            <a:r>
              <a:rPr lang="fr-FR" sz="2400" b="1" dirty="0" smtClean="0"/>
              <a:t>chuté</a:t>
            </a:r>
            <a:br>
              <a:rPr lang="fr-FR" sz="2400" b="1" dirty="0" smtClean="0"/>
            </a:br>
            <a:r>
              <a:rPr lang="fr-FR" sz="2400" b="1" dirty="0" smtClean="0"/>
              <a:t>et </a:t>
            </a:r>
            <a:r>
              <a:rPr lang="fr-FR" sz="2400" b="1" dirty="0"/>
              <a:t>ont </a:t>
            </a:r>
            <a:r>
              <a:rPr lang="fr-FR" sz="2400" b="1" u="sng" dirty="0"/>
              <a:t>sé</a:t>
            </a:r>
            <a:r>
              <a:rPr lang="fr-FR" sz="2400" b="1" dirty="0"/>
              <a:t>p</a:t>
            </a:r>
            <a:r>
              <a:rPr lang="fr-FR" sz="2400" b="1" u="sng" dirty="0"/>
              <a:t>aré</a:t>
            </a:r>
            <a:r>
              <a:rPr lang="fr-FR" sz="2400" b="1" dirty="0"/>
              <a:t> l’humanité de Dieu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6081" b="11840"/>
          <a:stretch/>
        </p:blipFill>
        <p:spPr>
          <a:xfrm>
            <a:off x="1942415" y="4495800"/>
            <a:ext cx="409222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La chute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357" y="2133600"/>
            <a:ext cx="3180893" cy="3992563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Nous ne pouvons </a:t>
            </a:r>
            <a:r>
              <a:rPr lang="fr-FR" sz="2400" b="1" u="sng" dirty="0" smtClean="0"/>
              <a:t>résoudre</a:t>
            </a:r>
            <a:r>
              <a:rPr lang="fr-FR" sz="2400" b="1" dirty="0" smtClean="0"/>
              <a:t> </a:t>
            </a:r>
            <a:br>
              <a:rPr lang="fr-FR" sz="2400" b="1" dirty="0" smtClean="0"/>
            </a:br>
            <a:r>
              <a:rPr lang="fr-FR" sz="2400" b="1" dirty="0" smtClean="0"/>
              <a:t>ce problème </a:t>
            </a:r>
            <a:br>
              <a:rPr lang="fr-FR" sz="2400" b="1" dirty="0" smtClean="0"/>
            </a:br>
            <a:r>
              <a:rPr lang="fr-FR" sz="2400" b="1" dirty="0" smtClean="0"/>
              <a:t>par nous-mêmes.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37691"/>
            <a:ext cx="4000957" cy="5115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31242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8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24110"/>
            <a:ext cx="7198799" cy="1280890"/>
          </a:xfrm>
        </p:spPr>
        <p:txBody>
          <a:bodyPr/>
          <a:lstStyle/>
          <a:p>
            <a:r>
              <a:rPr lang="fr-FR" dirty="0" smtClean="0"/>
              <a:t>3. Le Principe de la restauration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1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24110"/>
            <a:ext cx="7198799" cy="1280890"/>
          </a:xfrm>
        </p:spPr>
        <p:txBody>
          <a:bodyPr/>
          <a:lstStyle/>
          <a:p>
            <a:r>
              <a:rPr lang="fr-FR" dirty="0" smtClean="0"/>
              <a:t>3. Le Principe de la restauration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2400" b="1" dirty="0" smtClean="0"/>
              <a:t>Les </a:t>
            </a:r>
            <a:r>
              <a:rPr lang="fr-FR" sz="2400" b="1" u="sng" dirty="0"/>
              <a:t>Vrais Parents</a:t>
            </a:r>
            <a:r>
              <a:rPr lang="fr-FR" sz="2400" b="1" dirty="0"/>
              <a:t> restaurent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le </a:t>
            </a:r>
            <a:r>
              <a:rPr lang="fr-FR" sz="2400" b="1" dirty="0"/>
              <a:t>plan originel de Dieu.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432" y="3733800"/>
            <a:ext cx="3458657" cy="24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485975"/>
            <a:ext cx="7504826" cy="13778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81200"/>
            <a:ext cx="7104780" cy="42672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38600" y="23430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VRAIS PARENTS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35052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2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200" dirty="0" smtClean="0"/>
              <a:t>Bienvenue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4272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Grâce à </a:t>
            </a:r>
            <a:r>
              <a:rPr lang="fr-FR" b="1" dirty="0"/>
              <a:t>la </a:t>
            </a:r>
            <a:r>
              <a:rPr lang="fr-FR" b="1" u="sng" dirty="0"/>
              <a:t>Bénédiction en </a:t>
            </a:r>
            <a:r>
              <a:rPr lang="fr-FR" b="1" u="sng" dirty="0" smtClean="0"/>
              <a:t>maria</a:t>
            </a:r>
            <a:r>
              <a:rPr lang="fr-FR" b="1" dirty="0" smtClean="0"/>
              <a:t>g</a:t>
            </a:r>
            <a:r>
              <a:rPr lang="fr-FR" b="1" u="sng" dirty="0" smtClean="0"/>
              <a:t>e</a:t>
            </a:r>
            <a:r>
              <a:rPr lang="fr-FR" b="1" dirty="0" smtClean="0"/>
              <a:t>, </a:t>
            </a:r>
            <a:br>
              <a:rPr lang="fr-FR" b="1" dirty="0" smtClean="0"/>
            </a:br>
            <a:r>
              <a:rPr lang="fr-FR" b="1" dirty="0" smtClean="0"/>
              <a:t>transmise </a:t>
            </a:r>
            <a:r>
              <a:rPr lang="fr-FR" b="1" dirty="0"/>
              <a:t>par les Vrais Parents,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Dieu </a:t>
            </a:r>
            <a:r>
              <a:rPr lang="fr-FR" b="1" dirty="0"/>
              <a:t>S’unit </a:t>
            </a:r>
            <a:r>
              <a:rPr lang="fr-FR" b="1" dirty="0" smtClean="0"/>
              <a:t>au mari et </a:t>
            </a:r>
            <a:r>
              <a:rPr lang="fr-FR" b="1" dirty="0"/>
              <a:t>à la femme</a:t>
            </a:r>
            <a:r>
              <a:rPr lang="fr-FR" b="1" dirty="0" smtClean="0"/>
              <a:t>,</a:t>
            </a:r>
            <a:br>
              <a:rPr lang="fr-FR" b="1" dirty="0" smtClean="0"/>
            </a:br>
            <a:r>
              <a:rPr lang="fr-FR" b="1" dirty="0" smtClean="0"/>
              <a:t>aux </a:t>
            </a:r>
            <a:r>
              <a:rPr lang="fr-FR" b="1" dirty="0"/>
              <a:t>parents et aux enfants</a:t>
            </a:r>
            <a:r>
              <a:rPr lang="fr-FR" b="1" dirty="0" smtClean="0"/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09600"/>
            <a:ext cx="7504826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Grâce à </a:t>
            </a:r>
            <a:r>
              <a:rPr lang="fr-FR" b="1" dirty="0"/>
              <a:t>la </a:t>
            </a:r>
            <a:r>
              <a:rPr lang="fr-FR" b="1" u="sng" dirty="0"/>
              <a:t>Bénédiction en </a:t>
            </a:r>
            <a:r>
              <a:rPr lang="fr-FR" b="1" u="sng" dirty="0" smtClean="0"/>
              <a:t>maria</a:t>
            </a:r>
            <a:r>
              <a:rPr lang="fr-FR" b="1" dirty="0" smtClean="0"/>
              <a:t>g</a:t>
            </a:r>
            <a:r>
              <a:rPr lang="fr-FR" b="1" u="sng" dirty="0" smtClean="0"/>
              <a:t>e</a:t>
            </a:r>
            <a:r>
              <a:rPr lang="fr-FR" b="1" dirty="0" smtClean="0"/>
              <a:t>, </a:t>
            </a:r>
            <a:br>
              <a:rPr lang="fr-FR" b="1" dirty="0" smtClean="0"/>
            </a:br>
            <a:r>
              <a:rPr lang="fr-FR" b="1" dirty="0" smtClean="0"/>
              <a:t>transmise </a:t>
            </a:r>
            <a:r>
              <a:rPr lang="fr-FR" b="1" dirty="0"/>
              <a:t>par les Vrais Parents,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Dieu </a:t>
            </a:r>
            <a:r>
              <a:rPr lang="fr-FR" b="1" dirty="0"/>
              <a:t>S’unit </a:t>
            </a:r>
            <a:r>
              <a:rPr lang="fr-FR" b="1" dirty="0" smtClean="0"/>
              <a:t>au mari et </a:t>
            </a:r>
            <a:r>
              <a:rPr lang="fr-FR" b="1" dirty="0"/>
              <a:t>à la femme</a:t>
            </a:r>
            <a:r>
              <a:rPr lang="fr-FR" b="1" dirty="0" smtClean="0"/>
              <a:t>,</a:t>
            </a:r>
            <a:br>
              <a:rPr lang="fr-FR" b="1" dirty="0" smtClean="0"/>
            </a:br>
            <a:r>
              <a:rPr lang="fr-FR" b="1" dirty="0" smtClean="0"/>
              <a:t>aux </a:t>
            </a:r>
            <a:r>
              <a:rPr lang="fr-FR" b="1" dirty="0"/>
              <a:t>parents et aux enfants</a:t>
            </a:r>
            <a:r>
              <a:rPr lang="fr-FR" b="1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fr-FR" dirty="0" smtClean="0"/>
              <a:t>L’un des buts </a:t>
            </a:r>
            <a:r>
              <a:rPr lang="fr-FR" dirty="0"/>
              <a:t>de notre Mouvement </a:t>
            </a:r>
            <a:r>
              <a:rPr lang="fr-FR" dirty="0" smtClean="0"/>
              <a:t>est</a:t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vous aider </a:t>
            </a:r>
            <a:r>
              <a:rPr lang="fr-FR" dirty="0" smtClean="0"/>
              <a:t>à </a:t>
            </a:r>
            <a:r>
              <a:rPr lang="fr-FR" dirty="0"/>
              <a:t>vous p</a:t>
            </a:r>
            <a:r>
              <a:rPr lang="fr-FR" u="sng" dirty="0"/>
              <a:t>ré</a:t>
            </a:r>
            <a:r>
              <a:rPr lang="fr-FR" dirty="0"/>
              <a:t>p</a:t>
            </a:r>
            <a:r>
              <a:rPr lang="fr-FR" u="sng" dirty="0"/>
              <a:t>arer</a:t>
            </a:r>
            <a:r>
              <a:rPr lang="fr-FR" dirty="0"/>
              <a:t> pour la Bénédiction,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à </a:t>
            </a:r>
            <a:r>
              <a:rPr lang="fr-FR" dirty="0"/>
              <a:t>la </a:t>
            </a:r>
            <a:r>
              <a:rPr lang="fr-FR" u="sng" dirty="0"/>
              <a:t>recevoir</a:t>
            </a:r>
            <a:r>
              <a:rPr lang="fr-FR" dirty="0"/>
              <a:t> entièrement,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à l’</a:t>
            </a:r>
            <a:r>
              <a:rPr lang="fr-FR" u="sng" dirty="0" smtClean="0"/>
              <a:t>a</a:t>
            </a:r>
            <a:r>
              <a:rPr lang="fr-FR" dirty="0" smtClean="0"/>
              <a:t>pp</a:t>
            </a:r>
            <a:r>
              <a:rPr lang="fr-FR" u="sng" dirty="0" smtClean="0"/>
              <a:t>récier</a:t>
            </a:r>
            <a:r>
              <a:rPr lang="fr-FR" dirty="0" smtClean="0"/>
              <a:t> complètement</a:t>
            </a:r>
            <a:r>
              <a:rPr lang="fr-FR" dirty="0"/>
              <a:t>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à </a:t>
            </a:r>
            <a:r>
              <a:rPr lang="fr-FR" dirty="0"/>
              <a:t>la p</a:t>
            </a:r>
            <a:r>
              <a:rPr lang="fr-FR" u="sng" dirty="0"/>
              <a:t>arta</a:t>
            </a:r>
            <a:r>
              <a:rPr lang="fr-FR" dirty="0"/>
              <a:t>g</a:t>
            </a:r>
            <a:r>
              <a:rPr lang="fr-FR" u="sng" dirty="0"/>
              <a:t>er</a:t>
            </a:r>
            <a:r>
              <a:rPr lang="fr-FR" dirty="0"/>
              <a:t> avec d’autres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/>
              <a:t>à </a:t>
            </a:r>
            <a:r>
              <a:rPr lang="fr-FR" u="sng" dirty="0"/>
              <a:t>construire</a:t>
            </a:r>
            <a:r>
              <a:rPr lang="fr-FR" dirty="0"/>
              <a:t> un monde centré sur </a:t>
            </a:r>
            <a:r>
              <a:rPr lang="fr-FR" dirty="0" smtClean="0"/>
              <a:t>elle.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09600"/>
            <a:ext cx="7504826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47800"/>
            <a:ext cx="6591985" cy="4463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L’explication </a:t>
            </a:r>
            <a:r>
              <a:rPr lang="fr-FR" sz="1600" dirty="0">
                <a:solidFill>
                  <a:schemeClr val="tx1"/>
                </a:solidFill>
              </a:rPr>
              <a:t>la plus profonde du but de Dieu </a:t>
            </a:r>
            <a:r>
              <a:rPr lang="fr-FR" sz="1600" dirty="0" smtClean="0">
                <a:solidFill>
                  <a:schemeClr val="tx1"/>
                </a:solidFill>
              </a:rPr>
              <a:t/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pour </a:t>
            </a:r>
            <a:r>
              <a:rPr lang="fr-FR" sz="1600" dirty="0">
                <a:solidFill>
                  <a:schemeClr val="tx1"/>
                </a:solidFill>
              </a:rPr>
              <a:t>la création se révèle surtout en termes de liens </a:t>
            </a:r>
            <a:r>
              <a:rPr lang="fr-FR" sz="1600" dirty="0" smtClean="0">
                <a:solidFill>
                  <a:schemeClr val="tx1"/>
                </a:solidFill>
              </a:rPr>
              <a:t/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de </a:t>
            </a:r>
            <a:r>
              <a:rPr lang="fr-FR" sz="1600" dirty="0">
                <a:solidFill>
                  <a:schemeClr val="tx1"/>
                </a:solidFill>
              </a:rPr>
              <a:t>cœur… [Adam et Ève] étaient censés être les parents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de </a:t>
            </a:r>
            <a:r>
              <a:rPr lang="fr-FR" sz="1600" dirty="0">
                <a:solidFill>
                  <a:schemeClr val="tx1"/>
                </a:solidFill>
              </a:rPr>
              <a:t>l’humanité. Ils auraient dû devenir mari et femme</a:t>
            </a:r>
            <a:r>
              <a:rPr lang="fr-FR" sz="1600" dirty="0" smtClean="0">
                <a:solidFill>
                  <a:schemeClr val="tx1"/>
                </a:solidFill>
              </a:rPr>
              <a:t>,</a:t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donner </a:t>
            </a:r>
            <a:r>
              <a:rPr lang="fr-FR" sz="1600" dirty="0">
                <a:solidFill>
                  <a:schemeClr val="tx1"/>
                </a:solidFill>
              </a:rPr>
              <a:t>naissance à des enfants, les élever, </a:t>
            </a:r>
            <a:r>
              <a:rPr lang="fr-FR" sz="1600" dirty="0" smtClean="0">
                <a:solidFill>
                  <a:schemeClr val="tx1"/>
                </a:solidFill>
              </a:rPr>
              <a:t/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et </a:t>
            </a:r>
            <a:r>
              <a:rPr lang="fr-FR" sz="1600" dirty="0">
                <a:solidFill>
                  <a:schemeClr val="tx1"/>
                </a:solidFill>
              </a:rPr>
              <a:t>former ainsi une famille </a:t>
            </a:r>
            <a:r>
              <a:rPr lang="fr-FR" sz="1600" dirty="0" smtClean="0">
                <a:solidFill>
                  <a:schemeClr val="tx1"/>
                </a:solidFill>
              </a:rPr>
              <a:t>qui </a:t>
            </a:r>
            <a:r>
              <a:rPr lang="fr-FR" sz="1600" dirty="0">
                <a:solidFill>
                  <a:schemeClr val="tx1"/>
                </a:solidFill>
              </a:rPr>
              <a:t>réunisse </a:t>
            </a:r>
            <a:r>
              <a:rPr lang="fr-FR" sz="1600" b="1" dirty="0">
                <a:solidFill>
                  <a:schemeClr val="tx1"/>
                </a:solidFill>
              </a:rPr>
              <a:t>le cœur des parents, </a:t>
            </a:r>
            <a:r>
              <a:rPr lang="fr-FR" sz="1600" b="1" dirty="0" smtClean="0">
                <a:solidFill>
                  <a:schemeClr val="tx1"/>
                </a:solidFill>
              </a:rPr>
              <a:t/>
            </a:r>
            <a:br>
              <a:rPr lang="fr-FR" sz="1600" b="1" dirty="0" smtClean="0">
                <a:solidFill>
                  <a:schemeClr val="tx1"/>
                </a:solidFill>
              </a:rPr>
            </a:br>
            <a:r>
              <a:rPr lang="fr-FR" sz="1600" b="1" dirty="0" smtClean="0">
                <a:solidFill>
                  <a:schemeClr val="tx1"/>
                </a:solidFill>
              </a:rPr>
              <a:t>celui </a:t>
            </a:r>
            <a:r>
              <a:rPr lang="fr-FR" sz="1600" b="1" dirty="0">
                <a:solidFill>
                  <a:schemeClr val="tx1"/>
                </a:solidFill>
              </a:rPr>
              <a:t>des conjoints, des frères </a:t>
            </a:r>
            <a:r>
              <a:rPr lang="fr-FR" sz="1600" b="1" dirty="0" smtClean="0">
                <a:solidFill>
                  <a:schemeClr val="tx1"/>
                </a:solidFill>
              </a:rPr>
              <a:t>et </a:t>
            </a:r>
            <a:r>
              <a:rPr lang="fr-FR" sz="1600" b="1" dirty="0">
                <a:solidFill>
                  <a:schemeClr val="tx1"/>
                </a:solidFill>
              </a:rPr>
              <a:t>sœurs, </a:t>
            </a:r>
            <a:r>
              <a:rPr lang="fr-FR" sz="1600" b="1" dirty="0" smtClean="0">
                <a:solidFill>
                  <a:schemeClr val="tx1"/>
                </a:solidFill>
              </a:rPr>
              <a:t>et </a:t>
            </a:r>
            <a:r>
              <a:rPr lang="fr-FR" sz="1600" b="1" dirty="0">
                <a:solidFill>
                  <a:schemeClr val="tx1"/>
                </a:solidFill>
              </a:rPr>
              <a:t>celui </a:t>
            </a:r>
            <a:r>
              <a:rPr lang="fr-FR" sz="1600" b="1" dirty="0" smtClean="0">
                <a:solidFill>
                  <a:schemeClr val="tx1"/>
                </a:solidFill>
              </a:rPr>
              <a:t>des </a:t>
            </a:r>
            <a:r>
              <a:rPr lang="fr-FR" sz="1600" b="1" dirty="0">
                <a:solidFill>
                  <a:schemeClr val="tx1"/>
                </a:solidFill>
              </a:rPr>
              <a:t>enfants</a:t>
            </a:r>
            <a:r>
              <a:rPr lang="fr-FR" sz="1600" dirty="0">
                <a:solidFill>
                  <a:schemeClr val="tx1"/>
                </a:solidFill>
              </a:rPr>
              <a:t>… </a:t>
            </a:r>
            <a:r>
              <a:rPr lang="fr-FR" sz="1600" dirty="0" smtClean="0">
                <a:solidFill>
                  <a:schemeClr val="tx1"/>
                </a:solidFill>
              </a:rPr>
              <a:t/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1600" dirty="0" smtClean="0">
                <a:solidFill>
                  <a:schemeClr val="tx1"/>
                </a:solidFill>
              </a:rPr>
              <a:t>De </a:t>
            </a:r>
            <a:r>
              <a:rPr lang="fr-FR" sz="1600" dirty="0">
                <a:solidFill>
                  <a:schemeClr val="tx1"/>
                </a:solidFill>
              </a:rPr>
              <a:t>cette façon, Dieu entendait réaliser Son </a:t>
            </a:r>
            <a:r>
              <a:rPr lang="fr-FR" sz="1600" dirty="0" smtClean="0">
                <a:solidFill>
                  <a:schemeClr val="tx1"/>
                </a:solidFill>
              </a:rPr>
              <a:t>Royaume sur </a:t>
            </a:r>
            <a:r>
              <a:rPr lang="fr-FR" sz="1600" dirty="0">
                <a:solidFill>
                  <a:schemeClr val="tx1"/>
                </a:solidFill>
              </a:rPr>
              <a:t>la terre, avec Ses enfants, </a:t>
            </a:r>
            <a:r>
              <a:rPr lang="fr-FR" sz="1600" dirty="0" smtClean="0">
                <a:solidFill>
                  <a:schemeClr val="tx1"/>
                </a:solidFill>
              </a:rPr>
              <a:t>nés </a:t>
            </a:r>
            <a:r>
              <a:rPr lang="fr-FR" sz="1600" dirty="0">
                <a:solidFill>
                  <a:schemeClr val="tx1"/>
                </a:solidFill>
              </a:rPr>
              <a:t>dans Son lignage céleste</a:t>
            </a:r>
            <a:r>
              <a:rPr lang="fr-FR" sz="1600" dirty="0" smtClean="0">
                <a:solidFill>
                  <a:schemeClr val="tx1"/>
                </a:solidFill>
              </a:rPr>
              <a:t>.</a:t>
            </a: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600" i="1" dirty="0"/>
              <a:t>(Présentation du Principe divin, p. 358-359)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31210" b="17197"/>
          <a:stretch/>
        </p:blipFill>
        <p:spPr>
          <a:xfrm>
            <a:off x="2024954" y="4244314"/>
            <a:ext cx="6357046" cy="2461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2. Le chemin de la vie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092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209" y="1932526"/>
            <a:ext cx="5043791" cy="4891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57200"/>
            <a:ext cx="7315200" cy="15094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 smtClean="0"/>
              <a:t>Les 4 grandes sphères du cœur</a:t>
            </a:r>
            <a:br>
              <a:rPr lang="fr-FR" dirty="0" smtClean="0"/>
            </a:br>
            <a:r>
              <a:rPr lang="fr-FR" sz="2800" dirty="0" smtClean="0"/>
              <a:t>1. Le cœur d’un enfant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415" y="2133600"/>
            <a:ext cx="4153585" cy="3777622"/>
          </a:xfrm>
        </p:spPr>
        <p:txBody>
          <a:bodyPr>
            <a:normAutofit/>
          </a:bodyPr>
          <a:lstStyle/>
          <a:p>
            <a:r>
              <a:rPr lang="fr-FR" b="1" dirty="0"/>
              <a:t>Le cœur d’un enfant exprime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les </a:t>
            </a:r>
            <a:r>
              <a:rPr lang="fr-FR" b="1" dirty="0"/>
              <a:t>valeurs de confiance, d’ouverture, d’innocence, </a:t>
            </a:r>
            <a:br>
              <a:rPr lang="fr-FR" b="1" dirty="0"/>
            </a:br>
            <a:r>
              <a:rPr lang="fr-FR" b="1" dirty="0" smtClean="0"/>
              <a:t>de </a:t>
            </a:r>
            <a:r>
              <a:rPr lang="fr-FR" b="1" dirty="0"/>
              <a:t>spontanéité, d’humilité </a:t>
            </a:r>
            <a:r>
              <a:rPr lang="fr-FR" b="1" dirty="0" smtClean="0"/>
              <a:t>et </a:t>
            </a:r>
            <a:r>
              <a:rPr lang="fr-FR" b="1" dirty="0"/>
              <a:t>surtout, l’amour </a:t>
            </a:r>
            <a:r>
              <a:rPr lang="fr-FR" b="1" dirty="0" smtClean="0"/>
              <a:t>pour </a:t>
            </a:r>
            <a:r>
              <a:rPr lang="fr-FR" b="1" dirty="0"/>
              <a:t>ses p</a:t>
            </a:r>
            <a:r>
              <a:rPr lang="fr-FR" b="1" u="sng" dirty="0"/>
              <a:t>arents</a:t>
            </a:r>
            <a:r>
              <a:rPr lang="fr-FR" b="1" dirty="0"/>
              <a:t>.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Donc</a:t>
            </a:r>
            <a:r>
              <a:rPr lang="fr-FR" b="1" dirty="0"/>
              <a:t>, nous l’appelons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« </a:t>
            </a:r>
            <a:r>
              <a:rPr lang="fr-FR" b="1" dirty="0"/>
              <a:t>un cœur pour </a:t>
            </a:r>
            <a:r>
              <a:rPr lang="fr-FR" b="1" u="sng" dirty="0"/>
              <a:t>Dieu</a:t>
            </a:r>
            <a:r>
              <a:rPr lang="fr-FR" b="1" dirty="0"/>
              <a:t> </a:t>
            </a:r>
            <a:r>
              <a:rPr lang="fr-FR" b="1" dirty="0" smtClean="0"/>
              <a:t>».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209" y="1932526"/>
            <a:ext cx="5043791" cy="4891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57200"/>
            <a:ext cx="7315200" cy="15094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 smtClean="0"/>
              <a:t>Les 4 grandes sphères du cœur</a:t>
            </a:r>
            <a:br>
              <a:rPr lang="fr-FR" dirty="0" smtClean="0"/>
            </a:br>
            <a:r>
              <a:rPr lang="fr-FR" sz="2800" dirty="0" smtClean="0"/>
              <a:t>1. Le cœur d’un enfant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415" y="2133600"/>
            <a:ext cx="4153585" cy="3777622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Le cœur d’un enfant exprime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les </a:t>
            </a:r>
            <a:r>
              <a:rPr lang="fr-FR" b="1" dirty="0"/>
              <a:t>valeurs de confiance, d’ouverture, d’innocence, </a:t>
            </a:r>
            <a:br>
              <a:rPr lang="fr-FR" b="1" dirty="0"/>
            </a:br>
            <a:r>
              <a:rPr lang="fr-FR" b="1" dirty="0" smtClean="0"/>
              <a:t>de </a:t>
            </a:r>
            <a:r>
              <a:rPr lang="fr-FR" b="1" dirty="0"/>
              <a:t>spontanéité, d’humilité </a:t>
            </a:r>
            <a:r>
              <a:rPr lang="fr-FR" b="1" dirty="0" smtClean="0"/>
              <a:t>et </a:t>
            </a:r>
            <a:r>
              <a:rPr lang="fr-FR" b="1" dirty="0"/>
              <a:t>surtout, l’amour </a:t>
            </a:r>
            <a:r>
              <a:rPr lang="fr-FR" b="1" dirty="0" smtClean="0"/>
              <a:t>pour </a:t>
            </a:r>
            <a:r>
              <a:rPr lang="fr-FR" b="1" dirty="0"/>
              <a:t>ses p</a:t>
            </a:r>
            <a:r>
              <a:rPr lang="fr-FR" b="1" u="sng" dirty="0"/>
              <a:t>arents</a:t>
            </a:r>
            <a:r>
              <a:rPr lang="fr-FR" b="1" dirty="0"/>
              <a:t>.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Donc</a:t>
            </a:r>
            <a:r>
              <a:rPr lang="fr-FR" b="1" dirty="0"/>
              <a:t>, nous l’appelons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« </a:t>
            </a:r>
            <a:r>
              <a:rPr lang="fr-FR" b="1" dirty="0"/>
              <a:t>un cœur pour </a:t>
            </a:r>
            <a:r>
              <a:rPr lang="fr-FR" b="1" u="sng" dirty="0"/>
              <a:t>Dieu</a:t>
            </a:r>
            <a:r>
              <a:rPr lang="fr-FR" b="1" dirty="0"/>
              <a:t> </a:t>
            </a:r>
            <a:r>
              <a:rPr lang="fr-FR" b="1" dirty="0" smtClean="0"/>
              <a:t>».</a:t>
            </a:r>
            <a:r>
              <a:rPr lang="en-US" b="1" dirty="0" smtClean="0"/>
              <a:t> </a:t>
            </a:r>
          </a:p>
          <a:p>
            <a:r>
              <a:rPr lang="fr-FR" dirty="0"/>
              <a:t>Le pas décisif vers l’action est de devenir membre. Pour ceux qui le font, nous proposons </a:t>
            </a:r>
            <a:r>
              <a:rPr lang="fr-FR" dirty="0" smtClean="0"/>
              <a:t>une formation en </a:t>
            </a:r>
            <a:r>
              <a:rPr lang="fr-FR" dirty="0"/>
              <a:t>petit </a:t>
            </a:r>
            <a:r>
              <a:rPr lang="fr-FR" dirty="0" smtClean="0"/>
              <a:t>groupe, comme </a:t>
            </a:r>
            <a:r>
              <a:rPr lang="fr-FR" dirty="0"/>
              <a:t>passerelle vers la vie spirituelle</a:t>
            </a:r>
            <a:r>
              <a:rPr lang="fr-FR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370" y="2121350"/>
            <a:ext cx="5797660" cy="4736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57200"/>
            <a:ext cx="7315200" cy="15094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 smtClean="0"/>
              <a:t>Les 4 grandes sphères du cœur</a:t>
            </a:r>
            <a:br>
              <a:rPr lang="fr-FR" dirty="0" smtClean="0"/>
            </a:br>
            <a:r>
              <a:rPr lang="fr-FR" sz="2800" dirty="0" smtClean="0"/>
              <a:t>2. Le cœur d’un ami (d’un frère, d’une sœur)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33600"/>
            <a:ext cx="2858185" cy="3777622"/>
          </a:xfrm>
        </p:spPr>
        <p:txBody>
          <a:bodyPr>
            <a:normAutofit/>
          </a:bodyPr>
          <a:lstStyle/>
          <a:p>
            <a:r>
              <a:rPr lang="fr-FR" b="1" dirty="0"/>
              <a:t>Les valeurs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de </a:t>
            </a:r>
            <a:r>
              <a:rPr lang="fr-FR" b="1" dirty="0"/>
              <a:t>respect,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du </a:t>
            </a:r>
            <a:r>
              <a:rPr lang="fr-FR" b="1" dirty="0"/>
              <a:t>travail en équipe, de la responsabilité et de la </a:t>
            </a:r>
            <a:r>
              <a:rPr lang="fr-FR" b="1" u="sng" dirty="0"/>
              <a:t>conscience</a:t>
            </a:r>
            <a:r>
              <a:rPr lang="fr-FR" b="1" dirty="0"/>
              <a:t> deviennent primordiales. </a:t>
            </a:r>
          </a:p>
        </p:txBody>
      </p:sp>
    </p:spTree>
    <p:extLst>
      <p:ext uri="{BB962C8B-B14F-4D97-AF65-F5344CB8AC3E}">
        <p14:creationId xmlns:p14="http://schemas.microsoft.com/office/powerpoint/2010/main" val="23802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370" y="2121350"/>
            <a:ext cx="5797660" cy="4736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57200"/>
            <a:ext cx="7315200" cy="15094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 smtClean="0"/>
              <a:t>Les 4 grandes sphères du cœur</a:t>
            </a:r>
            <a:br>
              <a:rPr lang="fr-FR" dirty="0" smtClean="0"/>
            </a:br>
            <a:r>
              <a:rPr lang="fr-FR" sz="2800" dirty="0" smtClean="0"/>
              <a:t>2. Le cœur d’un ami (d’un frère, d’une sœur)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33600"/>
            <a:ext cx="2858185" cy="3777622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Les valeurs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de </a:t>
            </a:r>
            <a:r>
              <a:rPr lang="fr-FR" b="1" dirty="0"/>
              <a:t>respect,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du </a:t>
            </a:r>
            <a:r>
              <a:rPr lang="fr-FR" b="1" dirty="0"/>
              <a:t>travail en équipe, de la responsabilité et de la </a:t>
            </a:r>
            <a:r>
              <a:rPr lang="fr-FR" b="1" u="sng" dirty="0"/>
              <a:t>conscience</a:t>
            </a:r>
            <a:r>
              <a:rPr lang="fr-FR" b="1" dirty="0"/>
              <a:t> deviennent primordiales. </a:t>
            </a:r>
          </a:p>
          <a:p>
            <a:r>
              <a:rPr lang="fr-FR" dirty="0" smtClean="0"/>
              <a:t>Nous </a:t>
            </a:r>
            <a:r>
              <a:rPr lang="fr-FR" dirty="0"/>
              <a:t>les appelons souvent « un cœur pour autrui </a:t>
            </a:r>
            <a:r>
              <a:rPr lang="fr-FR" dirty="0" smtClean="0"/>
              <a:t>» qui nous amène </a:t>
            </a:r>
            <a:r>
              <a:rPr lang="fr-FR" dirty="0"/>
              <a:t>à nous tourner vers la sphère </a:t>
            </a:r>
            <a:r>
              <a:rPr lang="fr-FR" dirty="0" smtClean="0"/>
              <a:t>publique.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57200"/>
            <a:ext cx="7315200" cy="15094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 smtClean="0"/>
              <a:t>Les 4 grandes sphères du cœur</a:t>
            </a:r>
            <a:br>
              <a:rPr lang="fr-FR" dirty="0" smtClean="0"/>
            </a:br>
            <a:r>
              <a:rPr lang="fr-FR" sz="2800" dirty="0" smtClean="0"/>
              <a:t>3. Le cœur d’un époux ou d’une épouse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2858185" cy="3777622"/>
          </a:xfrm>
        </p:spPr>
        <p:txBody>
          <a:bodyPr>
            <a:normAutofit/>
          </a:bodyPr>
          <a:lstStyle/>
          <a:p>
            <a:r>
              <a:rPr lang="fr-FR" b="1" dirty="0"/>
              <a:t>La joie de donner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et </a:t>
            </a:r>
            <a:r>
              <a:rPr lang="fr-FR" b="1" dirty="0"/>
              <a:t>recevoir complètement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dans </a:t>
            </a:r>
            <a:r>
              <a:rPr lang="fr-FR" b="1" dirty="0"/>
              <a:t>une relation </a:t>
            </a:r>
            <a:r>
              <a:rPr lang="fr-FR" b="1" u="sng" dirty="0"/>
              <a:t>exclusive</a:t>
            </a:r>
            <a:r>
              <a:rPr lang="fr-FR" b="1" dirty="0"/>
              <a:t> émerge dans ce qu’on appelle </a:t>
            </a:r>
            <a:r>
              <a:rPr lang="fr-FR" b="1" dirty="0" smtClean="0"/>
              <a:t>un </a:t>
            </a:r>
            <a:r>
              <a:rPr lang="fr-FR" b="1" dirty="0"/>
              <a:t>cœur </a:t>
            </a:r>
            <a:r>
              <a:rPr lang="fr-FR" b="1" u="sng" dirty="0"/>
              <a:t>fidèle</a:t>
            </a:r>
            <a:r>
              <a:rPr lang="fr-FR" b="1" dirty="0" smtClean="0"/>
              <a:t>.</a:t>
            </a:r>
            <a:endParaRPr lang="en-US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2228851"/>
            <a:ext cx="4648200" cy="462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57200"/>
            <a:ext cx="7315200" cy="15094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 smtClean="0"/>
              <a:t>Les 4 grandes sphères du cœur</a:t>
            </a:r>
            <a:br>
              <a:rPr lang="fr-FR" dirty="0" smtClean="0"/>
            </a:br>
            <a:r>
              <a:rPr lang="fr-FR" sz="2800" dirty="0" smtClean="0"/>
              <a:t>3. Le cœur d’un époux ou d’une épouse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2858185" cy="3777622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La joie de donner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et </a:t>
            </a:r>
            <a:r>
              <a:rPr lang="fr-FR" b="1" dirty="0"/>
              <a:t>recevoir complètement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dans </a:t>
            </a:r>
            <a:r>
              <a:rPr lang="fr-FR" b="1" dirty="0"/>
              <a:t>une relation </a:t>
            </a:r>
            <a:r>
              <a:rPr lang="fr-FR" b="1" u="sng" dirty="0"/>
              <a:t>exclusive</a:t>
            </a:r>
            <a:r>
              <a:rPr lang="fr-FR" b="1" dirty="0"/>
              <a:t> émerge dans ce qu’on appelle </a:t>
            </a:r>
            <a:r>
              <a:rPr lang="fr-FR" b="1" dirty="0" smtClean="0"/>
              <a:t>un </a:t>
            </a:r>
            <a:r>
              <a:rPr lang="fr-FR" b="1" dirty="0"/>
              <a:t>cœur </a:t>
            </a:r>
            <a:r>
              <a:rPr lang="fr-FR" b="1" u="sng" dirty="0"/>
              <a:t>fidèle</a:t>
            </a:r>
            <a:r>
              <a:rPr lang="fr-FR" b="1" dirty="0" smtClean="0"/>
              <a:t>.</a:t>
            </a:r>
            <a:endParaRPr lang="en-US" b="1" dirty="0"/>
          </a:p>
          <a:p>
            <a:r>
              <a:rPr lang="fr-FR" dirty="0"/>
              <a:t>Le pas essentiel ici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est </a:t>
            </a:r>
            <a:r>
              <a:rPr lang="fr-FR" dirty="0"/>
              <a:t>de se préparer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à </a:t>
            </a:r>
            <a:r>
              <a:rPr lang="fr-FR" dirty="0"/>
              <a:t>recevoir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/>
              <a:t>Bénédiction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en </a:t>
            </a:r>
            <a:r>
              <a:rPr lang="fr-FR" dirty="0"/>
              <a:t>mariage.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Nous </a:t>
            </a:r>
            <a:r>
              <a:rPr lang="fr-FR" dirty="0"/>
              <a:t>proposons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des </a:t>
            </a:r>
            <a:r>
              <a:rPr lang="fr-FR" dirty="0"/>
              <a:t>présentations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à </a:t>
            </a:r>
            <a:r>
              <a:rPr lang="fr-FR" dirty="0"/>
              <a:t>ce sujet.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2228851"/>
            <a:ext cx="4648200" cy="462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57200"/>
            <a:ext cx="7315200" cy="15094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 smtClean="0"/>
              <a:t>Les 4 grandes sphères du cœur</a:t>
            </a:r>
            <a:br>
              <a:rPr lang="fr-FR" dirty="0" smtClean="0"/>
            </a:br>
            <a:r>
              <a:rPr lang="fr-FR" sz="2800" dirty="0" smtClean="0"/>
              <a:t>4. Le cœur d’un parent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3124200" cy="3777622"/>
          </a:xfrm>
        </p:spPr>
        <p:txBody>
          <a:bodyPr>
            <a:normAutofit/>
          </a:bodyPr>
          <a:lstStyle/>
          <a:p>
            <a:r>
              <a:rPr lang="fr-FR" b="1" dirty="0"/>
              <a:t>Un cœur parental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se </a:t>
            </a:r>
            <a:r>
              <a:rPr lang="fr-FR" b="1" dirty="0"/>
              <a:t>cultive en </a:t>
            </a:r>
            <a:r>
              <a:rPr lang="fr-FR" b="1" u="sng" dirty="0"/>
              <a:t>aimant</a:t>
            </a:r>
            <a:r>
              <a:rPr lang="fr-FR" b="1" dirty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et </a:t>
            </a:r>
            <a:r>
              <a:rPr lang="fr-FR" b="1" u="sng" dirty="0"/>
              <a:t>donnant </a:t>
            </a:r>
            <a:r>
              <a:rPr lang="fr-FR" b="1" u="sng" dirty="0" smtClean="0"/>
              <a:t>la </a:t>
            </a:r>
            <a:r>
              <a:rPr lang="fr-FR" b="1" u="sng" dirty="0"/>
              <a:t>vie</a:t>
            </a:r>
            <a:r>
              <a:rPr lang="fr-FR" b="1" dirty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aux </a:t>
            </a:r>
            <a:r>
              <a:rPr lang="fr-FR" b="1" dirty="0"/>
              <a:t>autres. </a:t>
            </a:r>
            <a:endParaRPr lang="fr-FR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/>
        </p:blipFill>
        <p:spPr>
          <a:xfrm>
            <a:off x="4487333" y="2133600"/>
            <a:ext cx="4648200" cy="46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624110"/>
            <a:ext cx="7467599" cy="12808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Pourquoi adhérer à un mouvement et appartenir à quelque chose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Aujourd’hui,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nous souhaitons vous offrir la possibilité</a:t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prendre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engagement à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développer </a:t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votre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 avec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Dieu.</a:t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Qu’est-ce </a:t>
            </a:r>
            <a:r>
              <a:rPr lang="fr-FR" b="1" dirty="0"/>
              <a:t>qui vous a </a:t>
            </a:r>
            <a:r>
              <a:rPr lang="fr-FR" b="1" dirty="0" smtClean="0"/>
              <a:t>inspirés </a:t>
            </a:r>
            <a:r>
              <a:rPr lang="fr-FR" b="1" dirty="0"/>
              <a:t>à venir </a:t>
            </a:r>
            <a:r>
              <a:rPr lang="fr-FR" b="1" dirty="0" smtClean="0"/>
              <a:t>ici</a:t>
            </a:r>
            <a:r>
              <a:rPr lang="fr-FR" b="1" dirty="0"/>
              <a:t> </a:t>
            </a:r>
            <a:r>
              <a:rPr lang="fr-FR" b="1" dirty="0" smtClean="0"/>
              <a:t>?</a:t>
            </a:r>
          </a:p>
          <a:p>
            <a:pPr marL="0" indent="0">
              <a:buNone/>
            </a:pPr>
            <a:endParaRPr lang="fr-FR" dirty="0"/>
          </a:p>
          <a:p>
            <a:endParaRPr lang="fr-FR" b="1" u="sng" dirty="0" smtClean="0"/>
          </a:p>
          <a:p>
            <a:pPr marL="0" indent="0">
              <a:buNone/>
            </a:pPr>
            <a:endParaRPr lang="fr-FR" u="sng" dirty="0" smtClean="0"/>
          </a:p>
        </p:txBody>
      </p:sp>
    </p:spTree>
    <p:extLst>
      <p:ext uri="{BB962C8B-B14F-4D97-AF65-F5344CB8AC3E}">
        <p14:creationId xmlns:p14="http://schemas.microsoft.com/office/powerpoint/2010/main" val="32001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457200"/>
            <a:ext cx="7315200" cy="15094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dirty="0" smtClean="0"/>
              <a:t>Les 4 grandes sphères du cœur</a:t>
            </a:r>
            <a:br>
              <a:rPr lang="fr-FR" dirty="0" smtClean="0"/>
            </a:br>
            <a:r>
              <a:rPr lang="fr-FR" sz="2800" dirty="0" smtClean="0"/>
              <a:t>4. Le cœur d’un parent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3124200" cy="3777622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Un cœur parental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se </a:t>
            </a:r>
            <a:r>
              <a:rPr lang="fr-FR" b="1" dirty="0"/>
              <a:t>cultive en </a:t>
            </a:r>
            <a:r>
              <a:rPr lang="fr-FR" b="1" u="sng" dirty="0"/>
              <a:t>aimant</a:t>
            </a:r>
            <a:r>
              <a:rPr lang="fr-FR" b="1" dirty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et </a:t>
            </a:r>
            <a:r>
              <a:rPr lang="fr-FR" b="1" u="sng" dirty="0"/>
              <a:t>donnant </a:t>
            </a:r>
            <a:r>
              <a:rPr lang="fr-FR" b="1" u="sng" dirty="0" smtClean="0"/>
              <a:t>la </a:t>
            </a:r>
            <a:r>
              <a:rPr lang="fr-FR" b="1" u="sng" dirty="0"/>
              <a:t>vie</a:t>
            </a:r>
            <a:r>
              <a:rPr lang="fr-FR" b="1" dirty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aux </a:t>
            </a:r>
            <a:r>
              <a:rPr lang="fr-FR" b="1" dirty="0"/>
              <a:t>autres. </a:t>
            </a:r>
            <a:endParaRPr lang="fr-FR" b="1" dirty="0" smtClean="0"/>
          </a:p>
          <a:p>
            <a:r>
              <a:rPr lang="fr-FR" dirty="0" smtClean="0"/>
              <a:t>Le </a:t>
            </a:r>
            <a:r>
              <a:rPr lang="fr-FR" dirty="0"/>
              <a:t>pas en avant essentiel ici est d’éduquer les enfants, de soutenir les gens autour </a:t>
            </a:r>
            <a:r>
              <a:rPr lang="fr-FR" dirty="0" smtClean="0"/>
              <a:t>de </a:t>
            </a:r>
            <a:r>
              <a:rPr lang="fr-FR" dirty="0"/>
              <a:t>vous,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d’avoir des </a:t>
            </a:r>
            <a:r>
              <a:rPr lang="fr-FR" dirty="0"/>
              <a:t>enfants </a:t>
            </a:r>
            <a:r>
              <a:rPr lang="fr-FR" dirty="0" smtClean="0"/>
              <a:t>physiques et </a:t>
            </a:r>
            <a:r>
              <a:rPr lang="fr-FR" dirty="0"/>
              <a:t>spirituels, </a:t>
            </a:r>
            <a:br>
              <a:rPr lang="fr-FR" dirty="0"/>
            </a:br>
            <a:r>
              <a:rPr lang="fr-FR" dirty="0"/>
              <a:t>et de construire </a:t>
            </a:r>
            <a:br>
              <a:rPr lang="fr-FR" dirty="0"/>
            </a:br>
            <a:r>
              <a:rPr lang="fr-FR" dirty="0"/>
              <a:t>votre communauté.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/>
        </p:blipFill>
        <p:spPr>
          <a:xfrm>
            <a:off x="4487333" y="2133600"/>
            <a:ext cx="4648200" cy="46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mission de la famille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Une vie conforme au Principe au cœur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de </a:t>
            </a:r>
            <a:r>
              <a:rPr lang="fr-FR" b="1" dirty="0"/>
              <a:t>notre famille et de notre </a:t>
            </a:r>
            <a:r>
              <a:rPr lang="fr-FR" b="1" dirty="0" smtClean="0"/>
              <a:t>communauté </a:t>
            </a:r>
            <a:br>
              <a:rPr lang="fr-FR" b="1" dirty="0" smtClean="0"/>
            </a:br>
            <a:r>
              <a:rPr lang="fr-FR" b="1" dirty="0" smtClean="0"/>
              <a:t>constitue </a:t>
            </a:r>
            <a:r>
              <a:rPr lang="fr-FR" b="1" dirty="0"/>
              <a:t>l’essence </a:t>
            </a:r>
            <a:r>
              <a:rPr lang="fr-FR" b="1" dirty="0" smtClean="0"/>
              <a:t>du </a:t>
            </a:r>
            <a:r>
              <a:rPr lang="fr-FR" b="1" u="sng" dirty="0"/>
              <a:t>Ro</a:t>
            </a:r>
            <a:r>
              <a:rPr lang="fr-FR" b="1" dirty="0"/>
              <a:t>y</a:t>
            </a:r>
            <a:r>
              <a:rPr lang="fr-FR" b="1" u="sng" dirty="0"/>
              <a:t>aume de Dieu</a:t>
            </a:r>
            <a:r>
              <a:rPr lang="fr-FR" b="1" dirty="0"/>
              <a:t>.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406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mission de la famille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vie conforme au Principe au cœur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notre famille et de notre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communauté </a:t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constitue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l’essence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aume de Dieu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fr-FR" b="1" dirty="0"/>
          </a:p>
          <a:p>
            <a:r>
              <a:rPr lang="fr-FR" b="1" dirty="0"/>
              <a:t>Comme indiqué dans le </a:t>
            </a:r>
            <a:r>
              <a:rPr lang="fr-FR" b="1" i="1" dirty="0"/>
              <a:t>Principe divin </a:t>
            </a:r>
            <a:r>
              <a:rPr lang="fr-FR" b="1" dirty="0"/>
              <a:t>: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« </a:t>
            </a:r>
            <a:r>
              <a:rPr lang="fr-FR" b="1" dirty="0"/>
              <a:t>De cette manière, Dieu souhaitait créer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Son </a:t>
            </a:r>
            <a:r>
              <a:rPr lang="fr-FR" b="1" dirty="0"/>
              <a:t>Royaume sur la terre. »</a:t>
            </a:r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60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mission de la famille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vie conforme au Principe au cœur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notre famille et de notre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communauté </a:t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constitue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l’essence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aume de Dieu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Comme indiqué dans le </a:t>
            </a:r>
            <a:r>
              <a:rPr lang="fr-FR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Principe divin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cette manière, Dieu souhaitait créer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Son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Royaume sur la terre. »</a:t>
            </a:r>
          </a:p>
          <a:p>
            <a:endParaRPr lang="fr-FR" b="1" dirty="0"/>
          </a:p>
          <a:p>
            <a:r>
              <a:rPr lang="fr-FR" b="1" dirty="0"/>
              <a:t>Cela n’est pas arrivé dans le jardin d’Éden,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mais cela peut </a:t>
            </a:r>
            <a:r>
              <a:rPr lang="fr-FR" b="1" dirty="0"/>
              <a:t>arriver aujourd’hui,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dans </a:t>
            </a:r>
            <a:r>
              <a:rPr lang="fr-FR" b="1" dirty="0"/>
              <a:t>votre famille et dans cette communauté</a:t>
            </a:r>
            <a:r>
              <a:rPr lang="fr-FR" b="1" dirty="0" smtClean="0"/>
              <a:t>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05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3. La communauté locale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5296585" cy="3777622"/>
          </a:xfrm>
        </p:spPr>
        <p:txBody>
          <a:bodyPr/>
          <a:lstStyle/>
          <a:p>
            <a:r>
              <a:rPr lang="fr-FR" dirty="0"/>
              <a:t>Quel est le lieu idéal pour faire tout cela </a:t>
            </a:r>
            <a:r>
              <a:rPr lang="fr-FR" dirty="0" smtClean="0"/>
              <a:t>?</a:t>
            </a:r>
            <a:br>
              <a:rPr lang="fr-FR" dirty="0" smtClean="0"/>
            </a:br>
            <a:r>
              <a:rPr lang="fr-FR" dirty="0" smtClean="0"/>
              <a:t>C’est </a:t>
            </a:r>
            <a:r>
              <a:rPr lang="fr-FR" dirty="0"/>
              <a:t>la </a:t>
            </a:r>
            <a:r>
              <a:rPr lang="fr-FR" u="sng" dirty="0"/>
              <a:t>communauté</a:t>
            </a:r>
            <a:r>
              <a:rPr lang="fr-FR" dirty="0"/>
              <a:t> spirituelle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0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3. La communauté locale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5296585" cy="3777622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Quel est le lieu idéal pour faire tout cela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C’est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fr-F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communauté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spirituelle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Quand on s’engage vraiment, ce n’est pas du </a:t>
            </a:r>
            <a:r>
              <a:rPr lang="fr-FR" b="1" dirty="0" smtClean="0"/>
              <a:t>tout facile. </a:t>
            </a:r>
            <a:r>
              <a:rPr lang="fr-FR" b="1" dirty="0"/>
              <a:t>S’engager, c’est comme cela que l’on apprend vraiment à </a:t>
            </a:r>
            <a:r>
              <a:rPr lang="fr-FR" b="1" u="sng" dirty="0"/>
              <a:t>aimer</a:t>
            </a:r>
            <a:r>
              <a:rPr lang="fr-FR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notre pays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NOTRE VISION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NOTRE </a:t>
            </a:r>
            <a:r>
              <a:rPr lang="en-US" b="1" dirty="0"/>
              <a:t>STYLE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NOS ACTIVITÉS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NOS BUTS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Devenir membre :</a:t>
            </a:r>
            <a:br>
              <a:rPr lang="fr-FR" dirty="0" smtClean="0"/>
            </a:br>
            <a:r>
              <a:rPr lang="fr-FR" dirty="0" smtClean="0"/>
              <a:t>ce que cela implique</a:t>
            </a:r>
            <a:endParaRPr lang="fr-FR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4143013" y="-292522"/>
            <a:ext cx="12220212" cy="59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 flipV="1">
            <a:off x="-4143013" y="304798"/>
            <a:ext cx="122202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800" y="1999593"/>
            <a:ext cx="4195400" cy="46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Approfondir le message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Nous adorerons Dieu en </a:t>
            </a:r>
            <a:r>
              <a:rPr lang="fr-FR" b="1" u="sng" dirty="0"/>
              <a:t>es</a:t>
            </a:r>
            <a:r>
              <a:rPr lang="fr-FR" b="1" dirty="0"/>
              <a:t>p</a:t>
            </a:r>
            <a:r>
              <a:rPr lang="fr-FR" b="1" u="sng" dirty="0"/>
              <a:t>rit</a:t>
            </a:r>
            <a:r>
              <a:rPr lang="fr-FR" b="1" dirty="0"/>
              <a:t> et en </a:t>
            </a:r>
            <a:r>
              <a:rPr lang="fr-FR" b="1" u="sng" dirty="0" smtClean="0"/>
              <a:t>vérité</a:t>
            </a:r>
            <a:br>
              <a:rPr lang="fr-FR" b="1" u="sng" dirty="0" smtClean="0"/>
            </a:br>
            <a:r>
              <a:rPr lang="fr-FR" dirty="0" smtClean="0"/>
              <a:t>(Jean </a:t>
            </a:r>
            <a:r>
              <a:rPr lang="fr-FR" dirty="0"/>
              <a:t>4.23-24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047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Approfondir le message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Nous adorerons Dieu en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rit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en </a:t>
            </a:r>
            <a:r>
              <a:rPr lang="fr-FR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vérité</a:t>
            </a:r>
            <a:br>
              <a:rPr lang="fr-FR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(Jean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4.23-24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/>
              <a:t>Par conséquent, devenir membre implique </a:t>
            </a:r>
            <a:r>
              <a:rPr lang="fr-FR" b="1" dirty="0" smtClean="0"/>
              <a:t>que </a:t>
            </a:r>
            <a:br>
              <a:rPr lang="fr-FR" b="1" dirty="0" smtClean="0"/>
            </a:br>
            <a:r>
              <a:rPr lang="fr-FR" b="1" dirty="0" smtClean="0"/>
              <a:t>l’on </a:t>
            </a:r>
            <a:r>
              <a:rPr lang="fr-FR" b="1" dirty="0"/>
              <a:t>s’engage dans la p</a:t>
            </a:r>
            <a:r>
              <a:rPr lang="fr-FR" b="1" u="sng" dirty="0"/>
              <a:t>rière</a:t>
            </a:r>
            <a:r>
              <a:rPr lang="fr-FR" b="1" dirty="0"/>
              <a:t> et l’</a:t>
            </a:r>
            <a:r>
              <a:rPr lang="fr-FR" b="1" u="sng" dirty="0"/>
              <a:t>étude</a:t>
            </a:r>
            <a:r>
              <a:rPr lang="fr-FR" b="1" dirty="0"/>
              <a:t> personnelles, ainsi que dans les services religieux.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624110"/>
            <a:ext cx="7467599" cy="12808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Pourquoi adhérer à un mouvement et appartenir à quelque chose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Aujourd’hui,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vous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l’occasion de prendre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engagement à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développer </a:t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votre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 avec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Dieu.</a:t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Qu’est-ce </a:t>
            </a:r>
            <a:r>
              <a:rPr lang="fr-FR" b="1" dirty="0"/>
              <a:t>qui vous a </a:t>
            </a:r>
            <a:r>
              <a:rPr lang="fr-FR" b="1" dirty="0" smtClean="0"/>
              <a:t>inspirés </a:t>
            </a:r>
            <a:r>
              <a:rPr lang="fr-FR" b="1" dirty="0"/>
              <a:t>à venir ici </a:t>
            </a:r>
            <a:r>
              <a:rPr lang="fr-FR" b="1" dirty="0" smtClean="0"/>
              <a:t>?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/>
              <a:t>Pourquoi appartenir à quelque chose </a:t>
            </a:r>
            <a:r>
              <a:rPr lang="fr-FR" b="1" dirty="0" smtClean="0"/>
              <a:t>?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Quels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sont les avantages potentiels ?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Pensez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quelque chose que vous avez rejoint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votre vie, et qui a eu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bon résultat.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Quels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étaient les avantages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endParaRPr lang="fr-FR" dirty="0"/>
          </a:p>
          <a:p>
            <a:endParaRPr lang="fr-FR" b="1" u="sng" dirty="0" smtClean="0"/>
          </a:p>
          <a:p>
            <a:pPr marL="0" indent="0">
              <a:buNone/>
            </a:pPr>
            <a:endParaRPr lang="fr-FR" u="sng" dirty="0" smtClean="0"/>
          </a:p>
        </p:txBody>
      </p:sp>
    </p:spTree>
    <p:extLst>
      <p:ext uri="{BB962C8B-B14F-4D97-AF65-F5344CB8AC3E}">
        <p14:creationId xmlns:p14="http://schemas.microsoft.com/office/powerpoint/2010/main" val="812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7543800" cy="1280890"/>
          </a:xfrm>
        </p:spPr>
        <p:txBody>
          <a:bodyPr/>
          <a:lstStyle/>
          <a:p>
            <a:r>
              <a:rPr lang="fr-FR" dirty="0" smtClean="0"/>
              <a:t>2. Participer à une communauté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002" y="2133600"/>
            <a:ext cx="6591985" cy="3777622"/>
          </a:xfrm>
        </p:spPr>
        <p:txBody>
          <a:bodyPr>
            <a:normAutofit/>
          </a:bodyPr>
          <a:lstStyle/>
          <a:p>
            <a:r>
              <a:rPr lang="fr-FR" b="1" dirty="0"/>
              <a:t>La communauté est le lieu où vous établirez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de </a:t>
            </a:r>
            <a:r>
              <a:rPr lang="fr-FR" b="1" dirty="0"/>
              <a:t>vraies relations avec </a:t>
            </a:r>
            <a:r>
              <a:rPr lang="fr-FR" b="1" u="sng" dirty="0"/>
              <a:t>Dieu</a:t>
            </a:r>
            <a:r>
              <a:rPr lang="fr-FR" b="1" dirty="0"/>
              <a:t> et d’</a:t>
            </a:r>
            <a:r>
              <a:rPr lang="fr-FR" b="1" u="sng" dirty="0"/>
              <a:t>autres </a:t>
            </a:r>
            <a:r>
              <a:rPr lang="fr-FR" b="1" dirty="0"/>
              <a:t>p</a:t>
            </a:r>
            <a:r>
              <a:rPr lang="fr-FR" b="1" u="sng" dirty="0"/>
              <a:t>ersonnes</a:t>
            </a:r>
            <a:r>
              <a:rPr lang="fr-FR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7543800" cy="1280890"/>
          </a:xfrm>
        </p:spPr>
        <p:txBody>
          <a:bodyPr/>
          <a:lstStyle/>
          <a:p>
            <a:r>
              <a:rPr lang="fr-FR" dirty="0" smtClean="0"/>
              <a:t>2. Participer à une communauté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002" y="2133600"/>
            <a:ext cx="6591985" cy="377762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communauté est le lieu où vous établirez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vraies relations avec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Dieu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d’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autres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ersonnes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r-FR" b="1" dirty="0" smtClean="0"/>
              <a:t>Par </a:t>
            </a:r>
            <a:r>
              <a:rPr lang="fr-FR" b="1" dirty="0"/>
              <a:t>conséquent, </a:t>
            </a:r>
            <a:r>
              <a:rPr lang="fr-FR" b="1" dirty="0" smtClean="0"/>
              <a:t>« devenir membre » signifie</a:t>
            </a:r>
            <a:br>
              <a:rPr lang="fr-FR" b="1" dirty="0" smtClean="0"/>
            </a:br>
            <a:r>
              <a:rPr lang="fr-FR" b="1" dirty="0" smtClean="0"/>
              <a:t>s’engager </a:t>
            </a:r>
            <a:r>
              <a:rPr lang="fr-FR" b="1" dirty="0"/>
              <a:t>à 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7543800" cy="1280890"/>
          </a:xfrm>
        </p:spPr>
        <p:txBody>
          <a:bodyPr/>
          <a:lstStyle/>
          <a:p>
            <a:r>
              <a:rPr lang="fr-FR" dirty="0" smtClean="0"/>
              <a:t>2. Participer à une communauté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002" y="2133600"/>
            <a:ext cx="6591985" cy="377762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communauté est le lieu où vous établirez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vraies relations avec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Dieu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d’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autres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ersonnes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conséquent,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devenir membre » signifie</a:t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s’engager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:</a:t>
            </a:r>
          </a:p>
          <a:p>
            <a:r>
              <a:rPr lang="fr-FR" b="1" dirty="0" smtClean="0"/>
              <a:t>passer </a:t>
            </a:r>
            <a:r>
              <a:rPr lang="fr-FR" b="1" dirty="0"/>
              <a:t>du temps ensemble : </a:t>
            </a:r>
            <a:r>
              <a:rPr lang="fr-FR" b="1" u="sng" dirty="0"/>
              <a:t>camaraderie</a:t>
            </a:r>
            <a:r>
              <a:rPr lang="fr-FR" b="1" dirty="0"/>
              <a:t>, </a:t>
            </a:r>
            <a:r>
              <a:rPr lang="fr-FR" b="1" u="sng" dirty="0" smtClean="0"/>
              <a:t>fraternité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1114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7543800" cy="1280890"/>
          </a:xfrm>
        </p:spPr>
        <p:txBody>
          <a:bodyPr/>
          <a:lstStyle/>
          <a:p>
            <a:r>
              <a:rPr lang="fr-FR" dirty="0" smtClean="0"/>
              <a:t>2. Participer à une communauté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002" y="2133600"/>
            <a:ext cx="6591985" cy="377762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communauté est le lieu où vous établirez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vraies relations avec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Dieu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d’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autres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ersonnes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conséquent,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devenir membre » signifie</a:t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s’engager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: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 temps ensemble :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camaraderie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fraternité</a:t>
            </a:r>
          </a:p>
          <a:p>
            <a:r>
              <a:rPr lang="fr-FR" b="1" dirty="0" smtClean="0"/>
              <a:t>…</a:t>
            </a:r>
            <a:r>
              <a:rPr lang="fr-FR" b="1" dirty="0"/>
              <a:t>hériter des frères et sœurs </a:t>
            </a:r>
            <a:r>
              <a:rPr lang="fr-FR" b="1" u="sng" dirty="0"/>
              <a:t>ainés</a:t>
            </a:r>
            <a:r>
              <a:rPr lang="fr-FR" b="1" dirty="0"/>
              <a:t>,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chemeClr val="bg1"/>
                </a:solidFill>
              </a:rPr>
              <a:t>…</a:t>
            </a:r>
            <a:r>
              <a:rPr lang="fr-FR" b="1" dirty="0" smtClean="0"/>
              <a:t>plus avancés sur </a:t>
            </a:r>
            <a:r>
              <a:rPr lang="fr-FR" b="1" dirty="0"/>
              <a:t>le chemin,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7543800" cy="1280890"/>
          </a:xfrm>
        </p:spPr>
        <p:txBody>
          <a:bodyPr/>
          <a:lstStyle/>
          <a:p>
            <a:r>
              <a:rPr lang="fr-FR" dirty="0" smtClean="0"/>
              <a:t>2. Participer à une communauté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002" y="2133600"/>
            <a:ext cx="6591985" cy="377762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communauté est le lieu où vous établirez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vraies relations avec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Dieu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d’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autres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ersonnes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conséquent,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devenir membre » signifie</a:t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s’engager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: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 temps ensemble :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camaraderie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fraternité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hériter des frères et sœurs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ainés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…plus avancés sur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chemin, </a:t>
            </a:r>
          </a:p>
          <a:p>
            <a:r>
              <a:rPr lang="fr-FR" b="1" dirty="0" smtClean="0"/>
              <a:t>…</a:t>
            </a:r>
            <a:r>
              <a:rPr lang="fr-FR" b="1" dirty="0"/>
              <a:t>servir et aimer les autres (</a:t>
            </a:r>
            <a:r>
              <a:rPr lang="fr-FR" b="1" u="sng" dirty="0"/>
              <a:t>vie </a:t>
            </a:r>
            <a:r>
              <a:rPr lang="fr-FR" b="1" dirty="0"/>
              <a:t>p</a:t>
            </a:r>
            <a:r>
              <a:rPr lang="fr-FR" b="1" u="sng" dirty="0"/>
              <a:t>ublique</a:t>
            </a:r>
            <a:r>
              <a:rPr lang="fr-FR" b="1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7543800" cy="1280890"/>
          </a:xfrm>
        </p:spPr>
        <p:txBody>
          <a:bodyPr/>
          <a:lstStyle/>
          <a:p>
            <a:r>
              <a:rPr lang="fr-FR" dirty="0" smtClean="0"/>
              <a:t>2. Participer à une communauté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002" y="2133600"/>
            <a:ext cx="6591985" cy="377762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communauté est le lieu où vous établirez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vraies relations avec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Dieu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d’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autres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ersonnes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conséquent,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devenir membre » signifie</a:t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s’engager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: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passer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 temps ensemble :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camaraderie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fraternité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hériter des frères et sœurs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ainés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…plus avancés sur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chemin, 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servir et aimer les autres (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ublique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fr-FR" b="1" dirty="0" smtClean="0"/>
              <a:t>…</a:t>
            </a:r>
            <a:r>
              <a:rPr lang="fr-FR" b="1" dirty="0"/>
              <a:t>partager avec d’autres les </a:t>
            </a:r>
            <a:r>
              <a:rPr lang="fr-FR" b="1" dirty="0" smtClean="0"/>
              <a:t>bénédictions</a:t>
            </a:r>
            <a:br>
              <a:rPr lang="fr-FR" b="1" dirty="0" smtClean="0"/>
            </a:br>
            <a:r>
              <a:rPr lang="fr-FR" b="1" dirty="0" smtClean="0">
                <a:solidFill>
                  <a:schemeClr val="bg1"/>
                </a:solidFill>
              </a:rPr>
              <a:t>…</a:t>
            </a:r>
            <a:r>
              <a:rPr lang="fr-FR" b="1" dirty="0" smtClean="0"/>
              <a:t>que </a:t>
            </a:r>
            <a:r>
              <a:rPr lang="fr-FR" b="1" dirty="0"/>
              <a:t>vous recevez : </a:t>
            </a:r>
            <a:r>
              <a:rPr lang="fr-FR" b="1" u="sng" dirty="0"/>
              <a:t>témoi</a:t>
            </a:r>
            <a:r>
              <a:rPr lang="fr-FR" b="1" dirty="0"/>
              <a:t>g</a:t>
            </a:r>
            <a:r>
              <a:rPr lang="fr-FR" b="1" u="sng" dirty="0"/>
              <a:t>na</a:t>
            </a:r>
            <a:r>
              <a:rPr lang="fr-FR" b="1" dirty="0"/>
              <a:t>g</a:t>
            </a:r>
            <a:r>
              <a:rPr lang="fr-FR" b="1" u="sng" dirty="0"/>
              <a:t>e</a:t>
            </a:r>
            <a:r>
              <a:rPr lang="fr-FR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Grandir sur le chemin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En </a:t>
            </a:r>
            <a:r>
              <a:rPr lang="fr-FR" b="1" u="sng" dirty="0" smtClean="0"/>
              <a:t>a</a:t>
            </a:r>
            <a:r>
              <a:rPr lang="fr-FR" b="1" dirty="0" smtClean="0"/>
              <a:t>pp</a:t>
            </a:r>
            <a:r>
              <a:rPr lang="fr-FR" b="1" u="sng" dirty="0" smtClean="0"/>
              <a:t>rofondissant</a:t>
            </a:r>
            <a:r>
              <a:rPr lang="fr-FR" b="1" dirty="0" smtClean="0"/>
              <a:t> le </a:t>
            </a:r>
            <a:r>
              <a:rPr lang="fr-FR" b="1" dirty="0"/>
              <a:t>message et en p</a:t>
            </a:r>
            <a:r>
              <a:rPr lang="fr-FR" b="1" u="sng" dirty="0"/>
              <a:t>artici</a:t>
            </a:r>
            <a:r>
              <a:rPr lang="fr-FR" b="1" dirty="0"/>
              <a:t>p</a:t>
            </a:r>
            <a:r>
              <a:rPr lang="fr-FR" b="1" u="sng" dirty="0"/>
              <a:t>ant</a:t>
            </a:r>
            <a:r>
              <a:rPr lang="fr-FR" b="1" dirty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à </a:t>
            </a:r>
            <a:r>
              <a:rPr lang="fr-FR" b="1" dirty="0"/>
              <a:t>la </a:t>
            </a:r>
            <a:r>
              <a:rPr lang="fr-FR" b="1" dirty="0" smtClean="0"/>
              <a:t>vie d’une communauté</a:t>
            </a:r>
            <a:r>
              <a:rPr lang="fr-FR" b="1" dirty="0"/>
              <a:t>, nous construisons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des </a:t>
            </a:r>
            <a:r>
              <a:rPr lang="fr-FR" b="1" dirty="0"/>
              <a:t>relations de cœur</a:t>
            </a:r>
            <a:r>
              <a:rPr lang="fr-FR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1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Grandir sur le chemin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pp</a:t>
            </a:r>
            <a:r>
              <a:rPr lang="fr-FR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rofondissant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le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message et en p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artici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 d’une communauté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nous construisons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relations de cœur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r-FR" b="1" dirty="0"/>
              <a:t>Grâce à ces expériences, nous gr</a:t>
            </a:r>
            <a:r>
              <a:rPr lang="fr-FR" b="1" u="sng" dirty="0"/>
              <a:t>andissons </a:t>
            </a:r>
            <a:r>
              <a:rPr lang="fr-FR" b="1" dirty="0"/>
              <a:t>naturellement.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invitation au voyage…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3777622"/>
          </a:xfrm>
        </p:spPr>
        <p:txBody>
          <a:bodyPr/>
          <a:lstStyle/>
          <a:p>
            <a:r>
              <a:rPr lang="fr-FR" b="1" dirty="0"/>
              <a:t>Qu’est-ce que c’est, un engagement </a:t>
            </a:r>
            <a:r>
              <a:rPr lang="fr-FR" b="1" dirty="0" smtClean="0"/>
              <a:t>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32"/>
          <a:stretch/>
        </p:blipFill>
        <p:spPr>
          <a:xfrm>
            <a:off x="2057399" y="3505200"/>
            <a:ext cx="456056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invitation au voyage…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3777622"/>
          </a:xfrm>
        </p:spPr>
        <p:txBody>
          <a:bodyPr/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Qu’est-ce que c’est, un engagement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r>
              <a:rPr lang="fr-FR" b="1" dirty="0"/>
              <a:t>Cela vaut la peine de prendre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des </a:t>
            </a:r>
            <a:r>
              <a:rPr lang="fr-FR" b="1" dirty="0"/>
              <a:t>engagements </a:t>
            </a:r>
            <a:r>
              <a:rPr lang="fr-FR" b="1" u="sng" dirty="0"/>
              <a:t>sa</a:t>
            </a:r>
            <a:r>
              <a:rPr lang="fr-FR" b="1" dirty="0"/>
              <a:t>g</a:t>
            </a:r>
            <a:r>
              <a:rPr lang="fr-FR" b="1" u="sng" dirty="0"/>
              <a:t>es</a:t>
            </a:r>
            <a:r>
              <a:rPr lang="fr-FR" b="1" dirty="0" smtClean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32"/>
          <a:stretch/>
        </p:blipFill>
        <p:spPr>
          <a:xfrm>
            <a:off x="2057399" y="3505200"/>
            <a:ext cx="456056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624110"/>
            <a:ext cx="7467599" cy="12808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Pourquoi adhérer à un mouvement et appartenir à quelque chose 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Cela crée de l’</a:t>
            </a:r>
            <a:r>
              <a:rPr lang="fr-FR" b="1" u="sng" dirty="0" smtClean="0"/>
              <a:t>éner</a:t>
            </a:r>
            <a:r>
              <a:rPr lang="fr-FR" b="1" dirty="0" smtClean="0"/>
              <a:t>g</a:t>
            </a:r>
            <a:r>
              <a:rPr lang="fr-FR" b="1" u="sng" dirty="0" smtClean="0"/>
              <a:t>ie</a:t>
            </a:r>
          </a:p>
          <a:p>
            <a:endParaRPr lang="fr-FR" b="1" u="sng" dirty="0" smtClean="0"/>
          </a:p>
          <a:p>
            <a:pPr marL="0" indent="0">
              <a:buNone/>
            </a:pPr>
            <a:endParaRPr lang="fr-FR" u="sng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060" y="2734732"/>
            <a:ext cx="3360369" cy="25484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93" y="2734732"/>
            <a:ext cx="3820837" cy="25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invitation au voyage…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3777622"/>
          </a:xfrm>
        </p:spPr>
        <p:txBody>
          <a:bodyPr/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Qu’est-ce que c’est, un engagement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Cela vaut la peine de prendre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engagements 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fr-F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fr-FR" b="1" dirty="0"/>
              <a:t>En tant qu’engagement, devenir </a:t>
            </a:r>
            <a:r>
              <a:rPr lang="fr-FR" b="1" dirty="0" smtClean="0"/>
              <a:t>membre</a:t>
            </a:r>
            <a:br>
              <a:rPr lang="fr-FR" b="1" dirty="0" smtClean="0"/>
            </a:br>
            <a:r>
              <a:rPr lang="fr-FR" b="1" dirty="0" smtClean="0"/>
              <a:t>est </a:t>
            </a:r>
            <a:r>
              <a:rPr lang="fr-FR" b="1" dirty="0"/>
              <a:t>un </a:t>
            </a:r>
            <a:r>
              <a:rPr lang="fr-FR" b="1" u="sng" dirty="0"/>
              <a:t>choix</a:t>
            </a:r>
            <a:r>
              <a:rPr lang="fr-FR" b="1" dirty="0"/>
              <a:t> que nous devons </a:t>
            </a:r>
            <a:r>
              <a:rPr lang="fr-FR" b="1" dirty="0" smtClean="0"/>
              <a:t>faire </a:t>
            </a:r>
            <a:r>
              <a:rPr lang="fr-FR" b="1" u="sng" dirty="0" smtClean="0"/>
              <a:t>volontairement</a:t>
            </a:r>
            <a:r>
              <a:rPr lang="fr-FR" b="1" dirty="0" smtClean="0"/>
              <a:t>.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32"/>
          <a:stretch/>
        </p:blipFill>
        <p:spPr>
          <a:xfrm>
            <a:off x="2057399" y="3505200"/>
            <a:ext cx="456056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engagement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 Désirant </a:t>
            </a:r>
            <a:r>
              <a:rPr lang="fr-FR" dirty="0"/>
              <a:t>développer une relation </a:t>
            </a:r>
            <a:r>
              <a:rPr lang="fr-FR" dirty="0" smtClean="0"/>
              <a:t>personnelle</a:t>
            </a:r>
            <a:br>
              <a:rPr lang="fr-FR" dirty="0" smtClean="0"/>
            </a:br>
            <a:r>
              <a:rPr lang="fr-FR" dirty="0" smtClean="0"/>
              <a:t>avec </a:t>
            </a:r>
            <a:r>
              <a:rPr lang="fr-FR" dirty="0"/>
              <a:t>Dieu et œuvrer à établir une famille,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une </a:t>
            </a:r>
            <a:r>
              <a:rPr lang="fr-FR" dirty="0"/>
              <a:t>nation et </a:t>
            </a:r>
            <a:r>
              <a:rPr lang="fr-FR" dirty="0" smtClean="0"/>
              <a:t>un </a:t>
            </a:r>
            <a:r>
              <a:rPr lang="fr-FR" dirty="0"/>
              <a:t>monde meilleurs,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je </a:t>
            </a:r>
            <a:r>
              <a:rPr lang="fr-FR" b="1" dirty="0"/>
              <a:t>m’engage </a:t>
            </a:r>
            <a:r>
              <a:rPr lang="fr-FR" dirty="0" smtClean="0"/>
              <a:t>devant </a:t>
            </a:r>
            <a:r>
              <a:rPr lang="fr-FR" dirty="0"/>
              <a:t>Dieu et les autres membres </a:t>
            </a:r>
            <a:r>
              <a:rPr lang="fr-FR" dirty="0" smtClean="0"/>
              <a:t>à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2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820585" cy="3777622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RESSOURCER </a:t>
            </a:r>
            <a:r>
              <a:rPr lang="fr-FR" dirty="0">
                <a:solidFill>
                  <a:schemeClr val="tx1"/>
                </a:solidFill>
              </a:rPr>
              <a:t>mon esprit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en </a:t>
            </a:r>
            <a:r>
              <a:rPr lang="fr-FR" dirty="0">
                <a:solidFill>
                  <a:schemeClr val="tx1"/>
                </a:solidFill>
              </a:rPr>
              <a:t>recevant la parole </a:t>
            </a:r>
            <a:r>
              <a:rPr lang="fr-FR" dirty="0" smtClean="0">
                <a:solidFill>
                  <a:schemeClr val="tx1"/>
                </a:solidFill>
              </a:rPr>
              <a:t>et </a:t>
            </a:r>
            <a:r>
              <a:rPr lang="fr-FR" dirty="0">
                <a:solidFill>
                  <a:schemeClr val="tx1"/>
                </a:solidFill>
              </a:rPr>
              <a:t>l’amour de Dieu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notamment </a:t>
            </a:r>
            <a:r>
              <a:rPr lang="fr-FR" dirty="0">
                <a:solidFill>
                  <a:schemeClr val="tx1"/>
                </a:solidFill>
              </a:rPr>
              <a:t>lors des </a:t>
            </a:r>
            <a:r>
              <a:rPr lang="fr-FR" dirty="0" smtClean="0">
                <a:solidFill>
                  <a:schemeClr val="tx1"/>
                </a:solidFill>
              </a:rPr>
              <a:t>services du </a:t>
            </a:r>
            <a:r>
              <a:rPr lang="fr-FR" dirty="0">
                <a:solidFill>
                  <a:schemeClr val="tx1"/>
                </a:solidFill>
              </a:rPr>
              <a:t>dimanche </a:t>
            </a:r>
            <a:r>
              <a:rPr lang="fr-FR" dirty="0" smtClean="0">
                <a:solidFill>
                  <a:schemeClr val="tx1"/>
                </a:solidFill>
              </a:rPr>
              <a:t>;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820585" cy="3777622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RESSOURCER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 esprit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recevant la parole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l’amour de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Dieu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notamment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lors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 du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dimanche ;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APPROFONDIR </a:t>
            </a:r>
            <a:r>
              <a:rPr lang="fr-FR" dirty="0">
                <a:solidFill>
                  <a:schemeClr val="tx1"/>
                </a:solidFill>
              </a:rPr>
              <a:t>ma foi en étudiant davantage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message du </a:t>
            </a:r>
            <a:r>
              <a:rPr lang="fr-FR" i="1" dirty="0">
                <a:solidFill>
                  <a:schemeClr val="tx1"/>
                </a:solidFill>
              </a:rPr>
              <a:t>Principe divin </a:t>
            </a:r>
            <a:r>
              <a:rPr lang="fr-FR" dirty="0">
                <a:solidFill>
                  <a:schemeClr val="tx1"/>
                </a:solidFill>
              </a:rPr>
              <a:t>et les enseignements complémentaires afin de les mettre en pratique </a:t>
            </a:r>
            <a:r>
              <a:rPr lang="fr-FR" dirty="0" smtClean="0">
                <a:solidFill>
                  <a:schemeClr val="tx1"/>
                </a:solidFill>
              </a:rPr>
              <a:t>;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820585" cy="3777622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RESSOURCER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 esprit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recevant la parole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l’amour de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Dieu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notamment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lors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 du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dimanche ;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APPROFONDIR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 foi en étudiant davantage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message du </a:t>
            </a:r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Principe divin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les enseignements complémentaires afin de les mettre en pratique ;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PARTICIPER </a:t>
            </a:r>
            <a:r>
              <a:rPr lang="fr-FR" dirty="0">
                <a:solidFill>
                  <a:schemeClr val="tx1"/>
                </a:solidFill>
              </a:rPr>
              <a:t>à la vie d’une communauté locale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en </a:t>
            </a:r>
            <a:r>
              <a:rPr lang="fr-FR" dirty="0">
                <a:solidFill>
                  <a:schemeClr val="tx1"/>
                </a:solidFill>
              </a:rPr>
              <a:t>développant des liens fraternels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et </a:t>
            </a:r>
            <a:r>
              <a:rPr lang="fr-FR" dirty="0">
                <a:solidFill>
                  <a:schemeClr val="tx1"/>
                </a:solidFill>
              </a:rPr>
              <a:t>en partageant mes talents </a:t>
            </a:r>
            <a:r>
              <a:rPr lang="fr-FR" dirty="0" smtClean="0">
                <a:solidFill>
                  <a:schemeClr val="tx1"/>
                </a:solidFill>
              </a:rPr>
              <a:t>;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820585" cy="3777622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RESSOURCER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 esprit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recevant la parole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l’amour de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Dieu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notamment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lors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 du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dimanche ;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APPROFONDIR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 foi en étudiant davantage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message du </a:t>
            </a:r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Principe divin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les enseignements complémentaires afin de les mettre en pratique ;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PARTICIPER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la vie d’une communauté locale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développant des liens fraternels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partageant mes talents ;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CONTRIBUER </a:t>
            </a:r>
            <a:r>
              <a:rPr lang="fr-FR" dirty="0">
                <a:solidFill>
                  <a:schemeClr val="tx1"/>
                </a:solidFill>
              </a:rPr>
              <a:t>au développement de la Fédération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des </a:t>
            </a:r>
            <a:r>
              <a:rPr lang="fr-FR" dirty="0">
                <a:solidFill>
                  <a:schemeClr val="tx1"/>
                </a:solidFill>
              </a:rPr>
              <a:t>familles pour la paix par des activités bénévoles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et </a:t>
            </a:r>
            <a:r>
              <a:rPr lang="fr-FR" dirty="0">
                <a:solidFill>
                  <a:schemeClr val="tx1"/>
                </a:solidFill>
              </a:rPr>
              <a:t>des dons afin de bâtir ensemble un monde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de </a:t>
            </a:r>
            <a:r>
              <a:rPr lang="fr-FR" dirty="0">
                <a:solidFill>
                  <a:schemeClr val="tx1"/>
                </a:solidFill>
              </a:rPr>
              <a:t>liberté, de paix, d’unité et de bonheur</a:t>
            </a:r>
            <a:r>
              <a:rPr lang="fr-FR" dirty="0" smtClean="0">
                <a:solidFill>
                  <a:schemeClr val="tx1"/>
                </a:solidFill>
              </a:rPr>
              <a:t>. »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engagement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744385" cy="3777622"/>
          </a:xfrm>
        </p:spPr>
        <p:txBody>
          <a:bodyPr>
            <a:normAutofit/>
          </a:bodyPr>
          <a:lstStyle/>
          <a:p>
            <a:r>
              <a:rPr lang="fr-FR" sz="2000" b="1" i="1" dirty="0" smtClean="0"/>
              <a:t>« </a:t>
            </a:r>
            <a:r>
              <a:rPr lang="fr-FR" sz="2000" b="1" i="1" dirty="0"/>
              <a:t>Dieu, notre Parent céleste, je crois en Toi. </a:t>
            </a:r>
            <a:r>
              <a:rPr lang="fr-FR" sz="2000" b="1" i="1" dirty="0" smtClean="0"/>
              <a:t/>
            </a:r>
            <a:br>
              <a:rPr lang="fr-FR" sz="2000" b="1" i="1" dirty="0" smtClean="0"/>
            </a:br>
            <a:r>
              <a:rPr lang="fr-FR" sz="2000" b="1" i="1" dirty="0" smtClean="0"/>
              <a:t/>
            </a:r>
            <a:br>
              <a:rPr lang="fr-FR" sz="2000" b="1" i="1" dirty="0" smtClean="0"/>
            </a:br>
            <a:r>
              <a:rPr lang="fr-FR" sz="2000" b="1" i="1" dirty="0" smtClean="0"/>
              <a:t>Je </a:t>
            </a:r>
            <a:r>
              <a:rPr lang="fr-FR" sz="2000" b="1" i="1" dirty="0"/>
              <a:t>désire mieux comprendre Ton cœur, Te servir </a:t>
            </a:r>
            <a:r>
              <a:rPr lang="fr-FR" sz="2000" b="1" i="1" dirty="0" smtClean="0"/>
              <a:t/>
            </a:r>
            <a:br>
              <a:rPr lang="fr-FR" sz="2000" b="1" i="1" dirty="0" smtClean="0"/>
            </a:br>
            <a:r>
              <a:rPr lang="fr-FR" sz="2000" b="1" i="1" dirty="0" smtClean="0"/>
              <a:t>et </a:t>
            </a:r>
            <a:r>
              <a:rPr lang="fr-FR" sz="2000" b="1" i="1" dirty="0"/>
              <a:t>aider la Fédération des familles pour la paix </a:t>
            </a:r>
            <a:br>
              <a:rPr lang="fr-FR" sz="2000" b="1" i="1" dirty="0"/>
            </a:br>
            <a:r>
              <a:rPr lang="fr-FR" sz="2000" b="1" i="1" dirty="0" smtClean="0"/>
              <a:t>à </a:t>
            </a:r>
            <a:r>
              <a:rPr lang="fr-FR" sz="2000" b="1" i="1" dirty="0"/>
              <a:t>apporter un changement positif dans le monde. </a:t>
            </a:r>
            <a:r>
              <a:rPr lang="fr-FR" sz="2000" b="1" i="1" dirty="0" smtClean="0"/>
              <a:t/>
            </a:r>
            <a:br>
              <a:rPr lang="fr-FR" sz="2000" b="1" i="1" dirty="0" smtClean="0"/>
            </a:br>
            <a:r>
              <a:rPr lang="fr-FR" sz="2000" b="1" i="1" dirty="0" smtClean="0"/>
              <a:t/>
            </a:r>
            <a:br>
              <a:rPr lang="fr-FR" sz="2000" b="1" i="1" dirty="0" smtClean="0"/>
            </a:br>
            <a:r>
              <a:rPr lang="fr-FR" sz="2000" b="1" i="1" dirty="0" smtClean="0"/>
              <a:t>Je </a:t>
            </a:r>
            <a:r>
              <a:rPr lang="fr-FR" sz="2000" b="1" i="1" dirty="0"/>
              <a:t>T’en prie, guide-moi sur ce chemin ouvert </a:t>
            </a:r>
            <a:r>
              <a:rPr lang="fr-FR" sz="2000" b="1" i="1" dirty="0" smtClean="0"/>
              <a:t/>
            </a:r>
            <a:br>
              <a:rPr lang="fr-FR" sz="2000" b="1" i="1" dirty="0" smtClean="0"/>
            </a:br>
            <a:r>
              <a:rPr lang="fr-FR" sz="2000" b="1" i="1" dirty="0" smtClean="0"/>
              <a:t>par </a:t>
            </a:r>
            <a:r>
              <a:rPr lang="fr-FR" sz="2000" b="1" i="1" dirty="0"/>
              <a:t>les principaux fondateurs de religions, </a:t>
            </a:r>
            <a:r>
              <a:rPr lang="fr-FR" sz="2000" b="1" i="1" dirty="0" smtClean="0"/>
              <a:t/>
            </a:r>
            <a:br>
              <a:rPr lang="fr-FR" sz="2000" b="1" i="1" dirty="0" smtClean="0"/>
            </a:br>
            <a:r>
              <a:rPr lang="fr-FR" sz="2000" b="1" i="1" dirty="0" smtClean="0"/>
              <a:t>les </a:t>
            </a:r>
            <a:r>
              <a:rPr lang="fr-FR" sz="2000" b="1" i="1" dirty="0"/>
              <a:t>grands guides spirituels </a:t>
            </a:r>
            <a:r>
              <a:rPr lang="fr-FR" sz="2000" b="1" i="1" dirty="0" smtClean="0"/>
              <a:t/>
            </a:r>
            <a:br>
              <a:rPr lang="fr-FR" sz="2000" b="1" i="1" dirty="0" smtClean="0"/>
            </a:br>
            <a:r>
              <a:rPr lang="fr-FR" sz="2000" b="1" i="1" dirty="0" smtClean="0"/>
              <a:t>et </a:t>
            </a:r>
            <a:r>
              <a:rPr lang="fr-FR" sz="2000" b="1" i="1" dirty="0"/>
              <a:t>toutes </a:t>
            </a:r>
            <a:r>
              <a:rPr lang="fr-FR" sz="2000" b="1" i="1" dirty="0" smtClean="0"/>
              <a:t>les </a:t>
            </a:r>
            <a:r>
              <a:rPr lang="fr-FR" sz="2000" b="1" i="1" dirty="0"/>
              <a:t>personnes de conscience, </a:t>
            </a:r>
            <a:r>
              <a:rPr lang="fr-FR" sz="2000" b="1" i="1" dirty="0" smtClean="0"/>
              <a:t/>
            </a:r>
            <a:br>
              <a:rPr lang="fr-FR" sz="2000" b="1" i="1" dirty="0" smtClean="0"/>
            </a:br>
            <a:r>
              <a:rPr lang="fr-FR" sz="2000" b="1" i="1" dirty="0" smtClean="0"/>
              <a:t>durant </a:t>
            </a:r>
            <a:r>
              <a:rPr lang="fr-FR" sz="2000" b="1" i="1" dirty="0"/>
              <a:t>l’histoire, </a:t>
            </a:r>
            <a:r>
              <a:rPr lang="fr-FR" sz="2000" b="1" i="1" dirty="0" smtClean="0"/>
              <a:t/>
            </a:r>
            <a:br>
              <a:rPr lang="fr-FR" sz="2000" b="1" i="1" dirty="0" smtClean="0"/>
            </a:br>
            <a:r>
              <a:rPr lang="fr-FR" sz="2000" b="1" i="1" dirty="0" smtClean="0"/>
              <a:t>et </a:t>
            </a:r>
            <a:r>
              <a:rPr lang="fr-FR" sz="2000" b="1" i="1" dirty="0"/>
              <a:t>par les Vrais Parents aujourd’hui. </a:t>
            </a:r>
            <a:r>
              <a:rPr lang="fr-FR" sz="2000" b="1" i="1" dirty="0" smtClean="0"/>
              <a:t>»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10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Prochaines étapes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 smtClean="0"/>
              <a:t>Formulaire d’adhésion</a:t>
            </a:r>
          </a:p>
          <a:p>
            <a:pPr marL="0" lvl="0" indent="0">
              <a:buNone/>
            </a:pPr>
            <a:endParaRPr lang="fr-FR" dirty="0" smtClean="0"/>
          </a:p>
          <a:p>
            <a:pPr lvl="0"/>
            <a:r>
              <a:rPr lang="fr-FR" b="1" dirty="0" smtClean="0"/>
              <a:t>Accueil dans </a:t>
            </a:r>
            <a:r>
              <a:rPr lang="fr-FR" b="1" dirty="0" smtClean="0"/>
              <a:t>votre </a:t>
            </a:r>
            <a:r>
              <a:rPr lang="fr-FR" b="1" dirty="0" smtClean="0"/>
              <a:t>communauté locale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Lieu :</a:t>
            </a:r>
          </a:p>
          <a:p>
            <a:pPr marL="0" indent="0">
              <a:buNone/>
            </a:pPr>
            <a:r>
              <a:rPr lang="fr-FR" dirty="0" smtClean="0"/>
              <a:t>	Date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16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Prochaines étapes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À </a:t>
            </a:r>
            <a:r>
              <a:rPr lang="en-US" b="1" dirty="0" err="1" smtClean="0"/>
              <a:t>vos</a:t>
            </a:r>
            <a:r>
              <a:rPr lang="en-US" b="1" dirty="0" smtClean="0"/>
              <a:t> marques…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Lieu 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Date 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147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 vous avez des questions…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Contacter …</a:t>
            </a:r>
          </a:p>
          <a:p>
            <a:r>
              <a:rPr lang="fr-FR" dirty="0" smtClean="0"/>
              <a:t>ou</a:t>
            </a:r>
          </a:p>
          <a:p>
            <a:r>
              <a:rPr lang="fr-FR" dirty="0" smtClean="0"/>
              <a:t>… xx</a:t>
            </a:r>
          </a:p>
          <a:p>
            <a:r>
              <a:rPr lang="fr-FR" dirty="0"/>
              <a:t>o</a:t>
            </a:r>
            <a:r>
              <a:rPr lang="fr-FR" dirty="0" smtClean="0"/>
              <a:t>u le membre qui vous a fait connaître </a:t>
            </a:r>
            <a:br>
              <a:rPr lang="fr-FR" dirty="0" smtClean="0"/>
            </a:br>
            <a:r>
              <a:rPr lang="fr-FR" dirty="0" smtClean="0"/>
              <a:t>le Mouvement de l’Unification.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30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624110"/>
            <a:ext cx="7467599" cy="1280890"/>
          </a:xfrm>
        </p:spPr>
        <p:txBody>
          <a:bodyPr>
            <a:normAutofit fontScale="90000"/>
          </a:bodyPr>
          <a:lstStyle/>
          <a:p>
            <a:r>
              <a:rPr lang="fr-FR" dirty="0"/>
              <a:t>Pourquoi </a:t>
            </a:r>
            <a:r>
              <a:rPr lang="fr-FR" dirty="0" smtClean="0"/>
              <a:t>adhérer à un mouvement et </a:t>
            </a:r>
            <a:r>
              <a:rPr lang="fr-FR" dirty="0"/>
              <a:t>appartenir à quelque chose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Cela crée de l’</a:t>
            </a:r>
            <a:r>
              <a:rPr lang="fr-FR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éner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fr-FR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</a:t>
            </a:r>
            <a:endParaRPr lang="fr-FR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b="1" dirty="0" smtClean="0"/>
              <a:t>Cela nous pousse vers l’</a:t>
            </a:r>
            <a:r>
              <a:rPr lang="fr-FR" b="1" u="sng" dirty="0" smtClean="0"/>
              <a:t>excellence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3233994"/>
            <a:ext cx="4724400" cy="27858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3447871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kern="9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«</a:t>
            </a:r>
            <a:r>
              <a:rPr lang="fr-FR" kern="9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Le fer s’aiguise par le fer, </a:t>
            </a:r>
            <a:endParaRPr lang="fr-FR" kern="900" dirty="0" smtClean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fr-FR" kern="9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l’homme </a:t>
            </a:r>
            <a:r>
              <a:rPr lang="fr-FR" kern="9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s’affine </a:t>
            </a:r>
            <a:endParaRPr lang="fr-FR" kern="900" dirty="0" smtClean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fr-FR" kern="9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en </a:t>
            </a:r>
            <a:r>
              <a:rPr lang="fr-FR" kern="9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face de son prochain. </a:t>
            </a:r>
            <a:r>
              <a:rPr lang="fr-FR" kern="9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»</a:t>
            </a:r>
            <a:r>
              <a:rPr lang="fr-FR" kern="9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fr-FR" kern="900" dirty="0" smtClean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fr-FR" i="1" kern="9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Proverbes </a:t>
            </a:r>
            <a:r>
              <a:rPr lang="fr-FR" i="1" kern="9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27.17 </a:t>
            </a:r>
            <a:r>
              <a:rPr lang="fr-FR" kern="900" dirty="0" smtClean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09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Joignons nos forces…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6172200" cy="3777622"/>
          </a:xfrm>
        </p:spPr>
        <p:txBody>
          <a:bodyPr/>
          <a:lstStyle/>
          <a:p>
            <a:r>
              <a:rPr lang="fr-FR" sz="2800" dirty="0" smtClean="0">
                <a:solidFill>
                  <a:schemeClr val="tx1"/>
                </a:solidFill>
              </a:rPr>
              <a:t>« La </a:t>
            </a:r>
            <a:r>
              <a:rPr lang="fr-FR" sz="2800" dirty="0">
                <a:solidFill>
                  <a:schemeClr val="tx1"/>
                </a:solidFill>
              </a:rPr>
              <a:t>pierre n’a point d’espoir 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d’être </a:t>
            </a:r>
            <a:r>
              <a:rPr lang="fr-FR" sz="2800" dirty="0">
                <a:solidFill>
                  <a:schemeClr val="tx1"/>
                </a:solidFill>
              </a:rPr>
              <a:t>autre chose que pierre. 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Mais</a:t>
            </a:r>
            <a:r>
              <a:rPr lang="fr-FR" sz="2800" dirty="0">
                <a:solidFill>
                  <a:schemeClr val="tx1"/>
                </a:solidFill>
              </a:rPr>
              <a:t>, de collaborer, 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elle </a:t>
            </a:r>
            <a:r>
              <a:rPr lang="fr-FR" sz="2800" dirty="0">
                <a:solidFill>
                  <a:schemeClr val="tx1"/>
                </a:solidFill>
              </a:rPr>
              <a:t>s’assemble 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et </a:t>
            </a:r>
            <a:r>
              <a:rPr lang="fr-FR" sz="2800" dirty="0">
                <a:solidFill>
                  <a:schemeClr val="tx1"/>
                </a:solidFill>
              </a:rPr>
              <a:t>devient </a:t>
            </a:r>
            <a:r>
              <a:rPr lang="fr-FR" sz="2800" dirty="0" smtClean="0">
                <a:solidFill>
                  <a:schemeClr val="tx1"/>
                </a:solidFill>
              </a:rPr>
              <a:t>temple. »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/>
              <a:t/>
            </a:r>
            <a:br>
              <a:rPr lang="fr-FR" i="1" dirty="0"/>
            </a:br>
            <a:r>
              <a:rPr lang="fr-FR" i="1" dirty="0" smtClean="0"/>
              <a:t>Antoine </a:t>
            </a:r>
            <a:r>
              <a:rPr lang="fr-FR" i="1" dirty="0"/>
              <a:t>de Saint-Exupéry, </a:t>
            </a: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>Citadelle</a:t>
            </a:r>
            <a:r>
              <a:rPr lang="fr-FR" i="1" dirty="0"/>
              <a:t>, chap. LXXXVII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286000"/>
            <a:ext cx="21050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 smtClean="0"/>
              <a:t>Merci</a:t>
            </a:r>
            <a:endParaRPr lang="fr-FR" sz="96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www.famillespourlapaix.org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3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45687"/>
            <a:ext cx="7391400" cy="552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Fédération française des familles pour la paix (FFFP) • 34 avenue des Champs-Élysées • 75008 Paris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Téléphone : +33 (0)1 69 28 54 28 • Courriel : ffwpu_fr@club-internet.fr • </a:t>
            </a:r>
            <a:r>
              <a:rPr lang="fr-FR" sz="1100" b="1" u="sng" kern="1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www.famillespourlapaix.org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100" b="1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BELGIQUE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Family Federation for World Peace &amp; Unification • Rue </a:t>
            </a:r>
            <a:r>
              <a:rPr lang="en-US" sz="1100" kern="1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Érasme</a:t>
            </a:r>
            <a:r>
              <a:rPr lang="en-US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31 • 1070 </a:t>
            </a:r>
            <a:r>
              <a:rPr lang="en-US" sz="1100" kern="1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Bruxelles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Téléphone : +32 (0) 475 67 94 25 • Télécopie : +32 (0) 10 24 71 62 • Courriel : ffwpu.belgium@gmail.com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Fédération des familles pour la paix et l’unité mondiales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902, avenue Sainte-Croix, Montréal (Québec) H4L 3Y6 (métro : Côte Vertu)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Téléphone : + 1-514-744-0888 • courriel : ffp@unificationcanada.org • </a:t>
            </a:r>
            <a:r>
              <a:rPr lang="fr-FR" sz="1100" kern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: www.unificationcanada.org/fr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100" b="1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LUXEMBOURG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Familles unies pour la paix • Courriel : contact@fupaix.org • Site : www.fupaix.org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MALI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FFWPUMA • BP 1943, Bamako • Téléphones : +223 20 72 54 87 - Portable : +223 79 22 74 21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Courriel : ffwpuma@yahoo.fr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RÉPUBLIQUE </a:t>
            </a:r>
            <a:r>
              <a:rPr lang="fr-FR" sz="1100" b="1" kern="1400" cap="all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centrafricaine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Fédération des familles pour la paix • BP 432, Bangui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Téléphones : +236 75 50 37 92 ; + 236 75 04 26 06 • Courriel : ffpmurca@yahoo.fr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RÉPUBLIQUE DÉMOCRATIQUE DU CONGO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Fédération pour la paix • BP 8912 Kinshasa • 11</a:t>
            </a:r>
            <a:r>
              <a:rPr lang="fr-FR" sz="1100" kern="1400" baseline="30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rue Numéro 443 </a:t>
            </a:r>
            <a:r>
              <a:rPr lang="fr-FR" sz="1100" kern="1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Limete</a:t>
            </a: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Zone Industrielle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Téléphones : +243 999 942 911 ; + 243 998 166 114 • Courriel : ffwpu_drc@yahoo.fr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kern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 b="1" kern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SUISSE</a:t>
            </a:r>
            <a:endParaRPr lang="fr-FR" sz="1000" kern="9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624110"/>
            <a:ext cx="7467599" cy="1280890"/>
          </a:xfrm>
        </p:spPr>
        <p:txBody>
          <a:bodyPr>
            <a:normAutofit fontScale="90000"/>
          </a:bodyPr>
          <a:lstStyle/>
          <a:p>
            <a:r>
              <a:rPr lang="fr-FR" dirty="0"/>
              <a:t>Pourquoi </a:t>
            </a:r>
            <a:r>
              <a:rPr lang="fr-FR" dirty="0" smtClean="0"/>
              <a:t>adhérer à un mouvement et </a:t>
            </a:r>
            <a:r>
              <a:rPr lang="fr-FR" dirty="0"/>
              <a:t>appartenir à quelque chose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Cela crée de l’</a:t>
            </a:r>
            <a:r>
              <a:rPr lang="fr-FR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éner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fr-FR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</a:t>
            </a:r>
            <a:endParaRPr lang="fr-FR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Cela nous pousse vers l’</a:t>
            </a:r>
            <a:r>
              <a:rPr lang="fr-FR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excellence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b="1" dirty="0" smtClean="0"/>
              <a:t>Cela nous ouvre à de </a:t>
            </a:r>
            <a:r>
              <a:rPr lang="fr-FR" b="1" u="sng" dirty="0" smtClean="0"/>
              <a:t>nouvelles ex</a:t>
            </a:r>
            <a:r>
              <a:rPr lang="fr-FR" b="1" dirty="0" smtClean="0"/>
              <a:t>p</a:t>
            </a:r>
            <a:r>
              <a:rPr lang="fr-FR" b="1" u="sng" dirty="0" smtClean="0"/>
              <a:t>ériences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246874" y="3657600"/>
            <a:ext cx="3439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« Car là où deux ou trois </a:t>
            </a:r>
          </a:p>
          <a:p>
            <a:r>
              <a:rPr lang="fr-FR" dirty="0"/>
              <a:t>sont assemblés en mon nom, je suis au milieu d’eux. » </a:t>
            </a:r>
            <a:r>
              <a:rPr lang="fr-FR" i="1" dirty="0" smtClean="0"/>
              <a:t>Matthieu 18.20</a:t>
            </a:r>
            <a:endParaRPr lang="fr-FR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1" y="37338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93999" cy="1280890"/>
          </a:xfrm>
        </p:spPr>
        <p:txBody>
          <a:bodyPr/>
          <a:lstStyle/>
          <a:p>
            <a:r>
              <a:rPr lang="fr-FR" dirty="0" smtClean="0"/>
              <a:t>La pr</a:t>
            </a:r>
            <a:r>
              <a:rPr lang="fr-FR" dirty="0"/>
              <a:t>é</a:t>
            </a:r>
            <a:r>
              <a:rPr lang="fr-FR" dirty="0" smtClean="0"/>
              <a:t>sentation d’aujourd’hui</a:t>
            </a:r>
            <a:endParaRPr lang="fr-FR" dirty="0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-2295945" y="-1320387"/>
            <a:ext cx="11914218" cy="52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-2295945" y="-863187"/>
            <a:ext cx="11914218" cy="52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524000"/>
            <a:ext cx="4531799" cy="50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1. Le message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5099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9705</TotalTime>
  <Words>735</Words>
  <Application>Microsoft Office PowerPoint</Application>
  <PresentationFormat>Affichage à l'écran (4:3)</PresentationFormat>
  <Paragraphs>240</Paragraphs>
  <Slides>62</Slides>
  <Notes>8</Notes>
  <HiddenSlides>2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71" baseType="lpstr">
      <vt:lpstr>Malgun Gothic</vt:lpstr>
      <vt:lpstr>Arial</vt:lpstr>
      <vt:lpstr>Calibri</vt:lpstr>
      <vt:lpstr>Century Gothic</vt:lpstr>
      <vt:lpstr>Garamond</vt:lpstr>
      <vt:lpstr>Symbol</vt:lpstr>
      <vt:lpstr>Times New Roman</vt:lpstr>
      <vt:lpstr>Wingdings 3</vt:lpstr>
      <vt:lpstr>Brin</vt:lpstr>
      <vt:lpstr>Rejoignez-nous !</vt:lpstr>
      <vt:lpstr>Bienvenue</vt:lpstr>
      <vt:lpstr>Pourquoi adhérer à un mouvement et appartenir à quelque chose ?</vt:lpstr>
      <vt:lpstr>Pourquoi adhérer à un mouvement et appartenir à quelque chose ?</vt:lpstr>
      <vt:lpstr>Pourquoi adhérer à un mouvement et appartenir à quelque chose ?</vt:lpstr>
      <vt:lpstr>Pourquoi adhérer à un mouvement et appartenir à quelque chose ?</vt:lpstr>
      <vt:lpstr>Pourquoi adhérer à un mouvement et appartenir à quelque chose ?</vt:lpstr>
      <vt:lpstr>La présentation d’aujourd’hui</vt:lpstr>
      <vt:lpstr>1. Le message</vt:lpstr>
      <vt:lpstr>1. Le message</vt:lpstr>
      <vt:lpstr>1. Le message</vt:lpstr>
      <vt:lpstr>1. Le Principe de la création</vt:lpstr>
      <vt:lpstr>2. La chute</vt:lpstr>
      <vt:lpstr>2. La chute</vt:lpstr>
      <vt:lpstr>2. La chute</vt:lpstr>
      <vt:lpstr>2. La chute</vt:lpstr>
      <vt:lpstr>3. Le Principe de la restauration</vt:lpstr>
      <vt:lpstr>3. Le Principe de la restauration</vt:lpstr>
      <vt:lpstr>Présentation PowerPoint</vt:lpstr>
      <vt:lpstr>Présentation PowerPoint</vt:lpstr>
      <vt:lpstr>Présentation PowerPoint</vt:lpstr>
      <vt:lpstr>2. Le chemin de la vie</vt:lpstr>
      <vt:lpstr>Les 4 grandes sphères du cœur 1. Le cœur d’un enfant </vt:lpstr>
      <vt:lpstr>Les 4 grandes sphères du cœur 1. Le cœur d’un enfant </vt:lpstr>
      <vt:lpstr>Les 4 grandes sphères du cœur 2. Le cœur d’un ami (d’un frère, d’une sœur)</vt:lpstr>
      <vt:lpstr>Les 4 grandes sphères du cœur 2. Le cœur d’un ami (d’un frère, d’une sœur)</vt:lpstr>
      <vt:lpstr>Les 4 grandes sphères du cœur 3. Le cœur d’un époux ou d’une épouse </vt:lpstr>
      <vt:lpstr>Les 4 grandes sphères du cœur 3. Le cœur d’un époux ou d’une épouse </vt:lpstr>
      <vt:lpstr>Les 4 grandes sphères du cœur 4. Le cœur d’un parent </vt:lpstr>
      <vt:lpstr>Les 4 grandes sphères du cœur 4. Le cœur d’un parent </vt:lpstr>
      <vt:lpstr>La mission de la famille</vt:lpstr>
      <vt:lpstr>La mission de la famille</vt:lpstr>
      <vt:lpstr>La mission de la famille</vt:lpstr>
      <vt:lpstr>3. La communauté locale</vt:lpstr>
      <vt:lpstr>3. La communauté locale</vt:lpstr>
      <vt:lpstr>Dans notre pays</vt:lpstr>
      <vt:lpstr>Devenir membre : ce que cela implique</vt:lpstr>
      <vt:lpstr>1. Approfondir le message</vt:lpstr>
      <vt:lpstr>1. Approfondir le message</vt:lpstr>
      <vt:lpstr>2. Participer à une communauté</vt:lpstr>
      <vt:lpstr>2. Participer à une communauté</vt:lpstr>
      <vt:lpstr>2. Participer à une communauté</vt:lpstr>
      <vt:lpstr>2. Participer à une communauté</vt:lpstr>
      <vt:lpstr>2. Participer à une communauté</vt:lpstr>
      <vt:lpstr>2. Participer à une communauté</vt:lpstr>
      <vt:lpstr>3. Grandir sur le chemin</vt:lpstr>
      <vt:lpstr>3. Grandir sur le chemin</vt:lpstr>
      <vt:lpstr>Une invitation au voyage…</vt:lpstr>
      <vt:lpstr>Une invitation au voyage…</vt:lpstr>
      <vt:lpstr>Une invitation au voyage…</vt:lpstr>
      <vt:lpstr>Mon engagement</vt:lpstr>
      <vt:lpstr>Mon engagement</vt:lpstr>
      <vt:lpstr>Mon engagement</vt:lpstr>
      <vt:lpstr>Mon engagement</vt:lpstr>
      <vt:lpstr>Mon engagement</vt:lpstr>
      <vt:lpstr>Mon engagement</vt:lpstr>
      <vt:lpstr>Prochaines étapes</vt:lpstr>
      <vt:lpstr>Prochaines étapes</vt:lpstr>
      <vt:lpstr>Si vous avez des questions…</vt:lpstr>
      <vt:lpstr>Joignons nos forces…</vt:lpstr>
      <vt:lpstr>Merci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studio9</dc:creator>
  <cp:lastModifiedBy>Jean-François Moulinet</cp:lastModifiedBy>
  <cp:revision>479</cp:revision>
  <cp:lastPrinted>2014-10-01T13:17:51Z</cp:lastPrinted>
  <dcterms:created xsi:type="dcterms:W3CDTF">2013-04-30T15:03:36Z</dcterms:created>
  <dcterms:modified xsi:type="dcterms:W3CDTF">2015-08-25T20:30:14Z</dcterms:modified>
</cp:coreProperties>
</file>